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T Sans"/>
      <p:regular r:id="rId34"/>
      <p:bold r:id="rId35"/>
      <p:italic r:id="rId36"/>
      <p:boldItalic r:id="rId37"/>
    </p:embeddedFont>
    <p:embeddedFont>
      <p:font typeface="Roboto Mono"/>
      <p:regular r:id="rId38"/>
      <p:bold r:id="rId39"/>
      <p:italic r:id="rId40"/>
      <p:boldItalic r:id="rId41"/>
    </p:embeddedFont>
    <p:embeddedFont>
      <p:font typeface="Merriweath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jVlUC3F4y38l/pXRY+13nNQAXa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6.xml"/><Relationship Id="rId42" Type="http://schemas.openxmlformats.org/officeDocument/2006/relationships/font" Target="fonts/Merriweather-regular.fntdata"/><Relationship Id="rId41" Type="http://schemas.openxmlformats.org/officeDocument/2006/relationships/font" Target="fonts/RobotoMono-boldItalic.fntdata"/><Relationship Id="rId22" Type="http://schemas.openxmlformats.org/officeDocument/2006/relationships/slide" Target="slides/slide18.xml"/><Relationship Id="rId44" Type="http://schemas.openxmlformats.org/officeDocument/2006/relationships/font" Target="fonts/Merriweather-italic.fntdata"/><Relationship Id="rId21" Type="http://schemas.openxmlformats.org/officeDocument/2006/relationships/slide" Target="slides/slide17.xml"/><Relationship Id="rId43" Type="http://schemas.openxmlformats.org/officeDocument/2006/relationships/font" Target="fonts/Merriweather-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TSans-bold.fntdata"/><Relationship Id="rId12" Type="http://schemas.openxmlformats.org/officeDocument/2006/relationships/slide" Target="slides/slide8.xml"/><Relationship Id="rId34" Type="http://schemas.openxmlformats.org/officeDocument/2006/relationships/font" Target="fonts/PTSans-regular.fntdata"/><Relationship Id="rId15" Type="http://schemas.openxmlformats.org/officeDocument/2006/relationships/slide" Target="slides/slide11.xml"/><Relationship Id="rId37" Type="http://schemas.openxmlformats.org/officeDocument/2006/relationships/font" Target="fonts/PTSans-boldItalic.fntdata"/><Relationship Id="rId14" Type="http://schemas.openxmlformats.org/officeDocument/2006/relationships/slide" Target="slides/slide10.xml"/><Relationship Id="rId36" Type="http://schemas.openxmlformats.org/officeDocument/2006/relationships/font" Target="fonts/PTSans-italic.fntdata"/><Relationship Id="rId17" Type="http://schemas.openxmlformats.org/officeDocument/2006/relationships/slide" Target="slides/slide13.xml"/><Relationship Id="rId39" Type="http://schemas.openxmlformats.org/officeDocument/2006/relationships/font" Target="fonts/RobotoMono-bold.fntdata"/><Relationship Id="rId16" Type="http://schemas.openxmlformats.org/officeDocument/2006/relationships/slide" Target="slides/slide12.xml"/><Relationship Id="rId38" Type="http://schemas.openxmlformats.org/officeDocument/2006/relationships/font" Target="fonts/RobotoMon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0baa155e1_3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f0baa155e1_3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0baa155e1_3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f0baa155e1_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0baa155e1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0baa155e1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0baa155e1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f0baa155e1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f0baa155e1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f0baa155e1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0baa155e1_3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f0baa155e1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f0baa155e1_3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f0baa155e1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0baa155e1_3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f0baa155e1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0baa155e1_7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f0baa155e1_7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0baa155e1_7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f0baa155e1_7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0baa155e1_7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f0baa155e1_7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0baa155e1_7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f0baa155e1_7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f0baa155e1_7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f0baa155e1_7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f0baa155e1_7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f0baa155e1_7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a12e27994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7a12e2799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Yash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0baa155e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2f0baa155e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f0baa155e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f0baa155e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f0baa155e1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f0baa155e1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Caveat - flower identification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Objective</a:t>
            </a:r>
            <a:r>
              <a:rPr b="0" i="0" lang="en-US">
                <a:solidFill>
                  <a:srgbClr val="111111"/>
                </a:solidFill>
                <a:highlight>
                  <a:srgbClr val="F7F7F7"/>
                </a:highlight>
                <a:latin typeface="Arial"/>
                <a:ea typeface="Arial"/>
                <a:cs typeface="Arial"/>
                <a:sym typeface="Arial"/>
              </a:rPr>
              <a:t>: The code converts images to arrays using TensorFlow’s img_to_array and load_img functions.</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Input</a:t>
            </a:r>
            <a:r>
              <a:rPr b="0" i="0" lang="en-US">
                <a:solidFill>
                  <a:srgbClr val="111111"/>
                </a:solidFill>
                <a:highlight>
                  <a:srgbClr val="F7F7F7"/>
                </a:highlight>
                <a:latin typeface="Arial"/>
                <a:ea typeface="Arial"/>
                <a:cs typeface="Arial"/>
                <a:sym typeface="Arial"/>
              </a:rPr>
              <a:t>: A list of file paths containing images.</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Output</a:t>
            </a:r>
            <a:r>
              <a:rPr b="0" i="0" lang="en-US">
                <a:solidFill>
                  <a:srgbClr val="111111"/>
                </a:solidFill>
                <a:highlight>
                  <a:srgbClr val="F7F7F7"/>
                </a:highlight>
                <a:latin typeface="Arial"/>
                <a:ea typeface="Arial"/>
                <a:cs typeface="Arial"/>
                <a:sym typeface="Arial"/>
              </a:rPr>
              <a:t>: An array X containing the converted image data.</a:t>
            </a:r>
            <a:endParaRPr/>
          </a:p>
          <a:p>
            <a:pPr indent="-298450" lvl="0" marL="457200" rtl="0" algn="l">
              <a:lnSpc>
                <a:spcPct val="100000"/>
              </a:lnSpc>
              <a:spcBef>
                <a:spcPts val="0"/>
              </a:spcBef>
              <a:spcAft>
                <a:spcPts val="0"/>
              </a:spcAft>
              <a:buSzPts val="1100"/>
              <a:buChar char="●"/>
            </a:pPr>
            <a:r>
              <a:rPr b="1" i="0" lang="en-US">
                <a:highlight>
                  <a:srgbClr val="FFFFFF"/>
                </a:highlight>
                <a:latin typeface="Arial"/>
                <a:ea typeface="Arial"/>
                <a:cs typeface="Arial"/>
                <a:sym typeface="Arial"/>
              </a:rPr>
              <a:t>Key Points:</a:t>
            </a:r>
            <a:endParaRPr/>
          </a:p>
          <a:p>
            <a:pPr indent="-298450" lvl="0" marL="457200" rtl="0" algn="l">
              <a:lnSpc>
                <a:spcPct val="100000"/>
              </a:lnSpc>
              <a:spcBef>
                <a:spcPts val="0"/>
              </a:spcBef>
              <a:spcAft>
                <a:spcPts val="0"/>
              </a:spcAft>
              <a:buSzPts val="1100"/>
              <a:buFont typeface="Arial"/>
              <a:buChar char="•"/>
            </a:pPr>
            <a:r>
              <a:rPr b="0" i="0" lang="en-US">
                <a:highlight>
                  <a:srgbClr val="FFFFFF"/>
                </a:highlight>
                <a:latin typeface="Arial"/>
                <a:ea typeface="Arial"/>
                <a:cs typeface="Arial"/>
                <a:sym typeface="Arial"/>
              </a:rPr>
              <a:t>The shape of training data is (4317, 150, 150, 3)</a:t>
            </a:r>
            <a:endParaRPr/>
          </a:p>
          <a:p>
            <a:pPr indent="-298450" lvl="0" marL="457200" rtl="0" algn="l">
              <a:lnSpc>
                <a:spcPct val="100000"/>
              </a:lnSpc>
              <a:spcBef>
                <a:spcPts val="0"/>
              </a:spcBef>
              <a:spcAft>
                <a:spcPts val="0"/>
              </a:spcAft>
              <a:buSzPts val="1100"/>
              <a:buFont typeface="Arial"/>
              <a:buChar char="•"/>
            </a:pPr>
            <a:r>
              <a:rPr b="0" i="0" lang="en-US">
                <a:highlight>
                  <a:srgbClr val="FFFFFF"/>
                </a:highlight>
                <a:latin typeface="Arial"/>
                <a:ea typeface="Arial"/>
                <a:cs typeface="Arial"/>
                <a:sym typeface="Arial"/>
              </a:rPr>
              <a:t>4317 is the number of training items or files</a:t>
            </a:r>
            <a:endParaRPr/>
          </a:p>
          <a:p>
            <a:pPr indent="-298450" lvl="0" marL="457200" rtl="0" algn="l">
              <a:lnSpc>
                <a:spcPct val="100000"/>
              </a:lnSpc>
              <a:spcBef>
                <a:spcPts val="0"/>
              </a:spcBef>
              <a:spcAft>
                <a:spcPts val="0"/>
              </a:spcAft>
              <a:buSzPts val="1100"/>
              <a:buFont typeface="Arial"/>
              <a:buChar char="•"/>
            </a:pPr>
            <a:r>
              <a:rPr b="0" i="0" lang="en-US">
                <a:highlight>
                  <a:srgbClr val="FFFFFF"/>
                </a:highlight>
                <a:latin typeface="Arial"/>
                <a:ea typeface="Arial"/>
                <a:cs typeface="Arial"/>
                <a:sym typeface="Arial"/>
              </a:rPr>
              <a:t>(150,150) is the target size or image size provided while loading image</a:t>
            </a:r>
            <a:endParaRPr/>
          </a:p>
          <a:p>
            <a:pPr indent="-298450" lvl="0" marL="457200" rtl="0" algn="l">
              <a:lnSpc>
                <a:spcPct val="100000"/>
              </a:lnSpc>
              <a:spcBef>
                <a:spcPts val="0"/>
              </a:spcBef>
              <a:spcAft>
                <a:spcPts val="0"/>
              </a:spcAft>
              <a:buSzPts val="1100"/>
              <a:buFont typeface="Arial"/>
              <a:buChar char="•"/>
            </a:pPr>
            <a:r>
              <a:rPr b="0" i="0" lang="en-US">
                <a:highlight>
                  <a:srgbClr val="FFFFFF"/>
                </a:highlight>
                <a:latin typeface="Arial"/>
                <a:ea typeface="Arial"/>
                <a:cs typeface="Arial"/>
                <a:sym typeface="Arial"/>
              </a:rPr>
              <a:t>3 refers to the depth for colored images ( RGB channels )</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Data Type and Range</a:t>
            </a:r>
            <a:r>
              <a:rPr b="0" i="0" lang="en-US">
                <a:solidFill>
                  <a:srgbClr val="111111"/>
                </a:solidFill>
                <a:highlight>
                  <a:srgbClr val="F7F7F7"/>
                </a:highlight>
                <a:latin typeface="Arial"/>
                <a:ea typeface="Arial"/>
                <a:cs typeface="Arial"/>
                <a:sym typeface="Arial"/>
              </a:rPr>
              <a:t>: You’re checking the data type of X (which should be an array of image data) and the minimum and maximum values within that array. This helps ensure consistency and proper handling of the data.</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Label Indexing</a:t>
            </a:r>
            <a:r>
              <a:rPr b="0" i="0" lang="en-US">
                <a:solidFill>
                  <a:srgbClr val="111111"/>
                </a:solidFill>
                <a:highlight>
                  <a:srgbClr val="F7F7F7"/>
                </a:highlight>
                <a:latin typeface="Arial"/>
                <a:ea typeface="Arial"/>
                <a:cs typeface="Arial"/>
                <a:sym typeface="Arial"/>
              </a:rPr>
              <a:t>: You’re printing the first five labels (presumably corresponding to image categories or classes) and their corresponding folder names. This is useful for verifying that your labels are correctly indexed.</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Image Shape</a:t>
            </a:r>
            <a:r>
              <a:rPr b="0" i="0" lang="en-US">
                <a:solidFill>
                  <a:srgbClr val="111111"/>
                </a:solidFill>
                <a:highlight>
                  <a:srgbClr val="F7F7F7"/>
                </a:highlight>
                <a:latin typeface="Arial"/>
                <a:ea typeface="Arial"/>
                <a:cs typeface="Arial"/>
                <a:sym typeface="Arial"/>
              </a:rPr>
              <a:t>: You’re checking the shape of the first image in X. This confirms the dimensions (height, width, and channels) of your image data.</a:t>
            </a:r>
            <a:endParaRPr/>
          </a:p>
          <a:p>
            <a:pPr indent="-298450" lvl="0" marL="457200" rtl="0" algn="l">
              <a:lnSpc>
                <a:spcPct val="100000"/>
              </a:lnSpc>
              <a:spcBef>
                <a:spcPts val="0"/>
              </a:spcBef>
              <a:spcAft>
                <a:spcPts val="0"/>
              </a:spcAft>
              <a:buSzPts val="1100"/>
              <a:buFont typeface="Arial"/>
              <a:buAutoNum type="arabicPeriod"/>
            </a:pPr>
            <a:r>
              <a:rPr b="1" i="0" lang="en-US">
                <a:solidFill>
                  <a:srgbClr val="111111"/>
                </a:solidFill>
                <a:highlight>
                  <a:srgbClr val="F7F7F7"/>
                </a:highlight>
                <a:latin typeface="Arial"/>
                <a:ea typeface="Arial"/>
                <a:cs typeface="Arial"/>
                <a:sym typeface="Arial"/>
              </a:rPr>
              <a:t>Display Images</a:t>
            </a:r>
            <a:r>
              <a:rPr b="0" i="0" lang="en-US">
                <a:solidFill>
                  <a:srgbClr val="111111"/>
                </a:solidFill>
                <a:highlight>
                  <a:srgbClr val="F7F7F7"/>
                </a:highlight>
                <a:latin typeface="Arial"/>
                <a:ea typeface="Arial"/>
                <a:cs typeface="Arial"/>
                <a:sym typeface="Arial"/>
              </a:rPr>
              <a:t>: Finally, you’re creating a 1x5 grid of subplots to display the first five images from X, along with their corresponding labels.</a:t>
            </a:r>
            <a:endParaRPr/>
          </a:p>
          <a:p>
            <a:pPr indent="-298450" lvl="0" marL="457200" rtl="0" algn="l">
              <a:lnSpc>
                <a:spcPct val="100000"/>
              </a:lnSpc>
              <a:spcBef>
                <a:spcPts val="0"/>
              </a:spcBef>
              <a:spcAft>
                <a:spcPts val="0"/>
              </a:spcAft>
              <a:buSzPts val="1100"/>
              <a:buFont typeface="Arial"/>
              <a:buAutoNum type="arabicPeriod"/>
            </a:pP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8"/>
          <p:cNvPicPr preferRelativeResize="0"/>
          <p:nvPr/>
        </p:nvPicPr>
        <p:blipFill rotWithShape="1">
          <a:blip r:embed="rId2">
            <a:alphaModFix amt="23000"/>
          </a:blip>
          <a:srcRect b="0" l="0" r="0" t="0"/>
          <a:stretch/>
        </p:blipFill>
        <p:spPr>
          <a:xfrm>
            <a:off x="0" y="0"/>
            <a:ext cx="9143995" cy="5143500"/>
          </a:xfrm>
          <a:prstGeom prst="rect">
            <a:avLst/>
          </a:prstGeom>
          <a:noFill/>
          <a:ln>
            <a:noFill/>
          </a:ln>
        </p:spPr>
      </p:pic>
      <p:sp>
        <p:nvSpPr>
          <p:cNvPr id="10" name="Google Shape;10;p28"/>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1" name="Google Shape;11;p28"/>
          <p:cNvSpPr txBox="1"/>
          <p:nvPr>
            <p:ph type="ctrTitle"/>
          </p:nvPr>
        </p:nvSpPr>
        <p:spPr>
          <a:xfrm>
            <a:off x="713255" y="884525"/>
            <a:ext cx="4213800" cy="296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7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2" name="Google Shape;12;p28"/>
          <p:cNvSpPr txBox="1"/>
          <p:nvPr>
            <p:ph idx="1" type="subTitle"/>
          </p:nvPr>
        </p:nvSpPr>
        <p:spPr>
          <a:xfrm>
            <a:off x="713255" y="3854250"/>
            <a:ext cx="42138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80" name="Shape 80"/>
        <p:cNvGrpSpPr/>
        <p:nvPr/>
      </p:nvGrpSpPr>
      <p:grpSpPr>
        <a:xfrm>
          <a:off x="0" y="0"/>
          <a:ext cx="0" cy="0"/>
          <a:chOff x="0" y="0"/>
          <a:chExt cx="0" cy="0"/>
        </a:xfrm>
      </p:grpSpPr>
      <p:pic>
        <p:nvPicPr>
          <p:cNvPr id="81" name="Google Shape;81;p37"/>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82" name="Google Shape;82;p37"/>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83" name="Google Shape;83;p37"/>
          <p:cNvSpPr txBox="1"/>
          <p:nvPr>
            <p:ph idx="1" type="subTitle"/>
          </p:nvPr>
        </p:nvSpPr>
        <p:spPr>
          <a:xfrm>
            <a:off x="4487850" y="1214300"/>
            <a:ext cx="3942900" cy="91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 name="Google Shape;84;p37"/>
          <p:cNvSpPr/>
          <p:nvPr>
            <p:ph idx="2" type="pic"/>
          </p:nvPr>
        </p:nvSpPr>
        <p:spPr>
          <a:xfrm>
            <a:off x="817300" y="582375"/>
            <a:ext cx="3438900" cy="3978600"/>
          </a:xfrm>
          <a:prstGeom prst="rect">
            <a:avLst/>
          </a:prstGeom>
          <a:noFill/>
          <a:ln>
            <a:noFill/>
          </a:ln>
        </p:spPr>
      </p:sp>
      <p:sp>
        <p:nvSpPr>
          <p:cNvPr id="85" name="Google Shape;85;p37"/>
          <p:cNvSpPr/>
          <p:nvPr>
            <p:ph idx="3" type="pic"/>
          </p:nvPr>
        </p:nvSpPr>
        <p:spPr>
          <a:xfrm>
            <a:off x="4441757" y="2674025"/>
            <a:ext cx="1898700" cy="1887000"/>
          </a:xfrm>
          <a:prstGeom prst="rect">
            <a:avLst/>
          </a:prstGeom>
          <a:noFill/>
          <a:ln>
            <a:noFill/>
          </a:ln>
        </p:spPr>
      </p:sp>
      <p:sp>
        <p:nvSpPr>
          <p:cNvPr id="86" name="Google Shape;86;p37"/>
          <p:cNvSpPr txBox="1"/>
          <p:nvPr>
            <p:ph type="title"/>
          </p:nvPr>
        </p:nvSpPr>
        <p:spPr>
          <a:xfrm>
            <a:off x="4487850" y="539500"/>
            <a:ext cx="39429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87" name="Google Shape;87;p37"/>
          <p:cNvSpPr/>
          <p:nvPr>
            <p:ph idx="4" type="pic"/>
          </p:nvPr>
        </p:nvSpPr>
        <p:spPr>
          <a:xfrm>
            <a:off x="6526111" y="2674075"/>
            <a:ext cx="1898700" cy="1887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38"/>
          <p:cNvSpPr/>
          <p:nvPr>
            <p:ph idx="2" type="pic"/>
          </p:nvPr>
        </p:nvSpPr>
        <p:spPr>
          <a:xfrm>
            <a:off x="0" y="-14875"/>
            <a:ext cx="9144000" cy="5158500"/>
          </a:xfrm>
          <a:prstGeom prst="rect">
            <a:avLst/>
          </a:prstGeom>
          <a:noFill/>
          <a:ln>
            <a:noFill/>
          </a:ln>
        </p:spPr>
      </p:sp>
      <p:sp>
        <p:nvSpPr>
          <p:cNvPr id="90" name="Google Shape;90;p38"/>
          <p:cNvSpPr txBox="1"/>
          <p:nvPr>
            <p:ph type="title"/>
          </p:nvPr>
        </p:nvSpPr>
        <p:spPr>
          <a:xfrm>
            <a:off x="4676650" y="649515"/>
            <a:ext cx="3811800" cy="720600"/>
          </a:xfrm>
          <a:prstGeom prst="rect">
            <a:avLst/>
          </a:prstGeom>
          <a:solidFill>
            <a:schemeClr val="lt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sz="1800"/>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pic>
        <p:nvPicPr>
          <p:cNvPr id="92" name="Google Shape;92;p39"/>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93" name="Google Shape;93;p39"/>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94" name="Google Shape;94;p39"/>
          <p:cNvSpPr txBox="1"/>
          <p:nvPr>
            <p:ph idx="1" type="subTitle"/>
          </p:nvPr>
        </p:nvSpPr>
        <p:spPr>
          <a:xfrm>
            <a:off x="4565200" y="2302675"/>
            <a:ext cx="3368700" cy="138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5" name="Google Shape;95;p39"/>
          <p:cNvSpPr txBox="1"/>
          <p:nvPr>
            <p:ph idx="2" type="subTitle"/>
          </p:nvPr>
        </p:nvSpPr>
        <p:spPr>
          <a:xfrm>
            <a:off x="720000" y="2302680"/>
            <a:ext cx="3368700" cy="138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 name="Google Shape;96;p39"/>
          <p:cNvSpPr txBox="1"/>
          <p:nvPr>
            <p:ph idx="3" type="subTitle"/>
          </p:nvPr>
        </p:nvSpPr>
        <p:spPr>
          <a:xfrm>
            <a:off x="720000" y="1510784"/>
            <a:ext cx="3368700" cy="42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97" name="Google Shape;97;p39"/>
          <p:cNvSpPr txBox="1"/>
          <p:nvPr>
            <p:ph idx="4" type="subTitle"/>
          </p:nvPr>
        </p:nvSpPr>
        <p:spPr>
          <a:xfrm>
            <a:off x="4565200" y="1510784"/>
            <a:ext cx="3368700" cy="42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98" name="Google Shape;98;p3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9" name="Shape 99"/>
        <p:cNvGrpSpPr/>
        <p:nvPr/>
      </p:nvGrpSpPr>
      <p:grpSpPr>
        <a:xfrm>
          <a:off x="0" y="0"/>
          <a:ext cx="0" cy="0"/>
          <a:chOff x="0" y="0"/>
          <a:chExt cx="0" cy="0"/>
        </a:xfrm>
      </p:grpSpPr>
      <p:pic>
        <p:nvPicPr>
          <p:cNvPr id="100" name="Google Shape;100;p40"/>
          <p:cNvPicPr preferRelativeResize="0"/>
          <p:nvPr/>
        </p:nvPicPr>
        <p:blipFill rotWithShape="1">
          <a:blip r:embed="rId2">
            <a:alphaModFix amt="23000"/>
          </a:blip>
          <a:srcRect b="0" l="0" r="0" t="0"/>
          <a:stretch/>
        </p:blipFill>
        <p:spPr>
          <a:xfrm>
            <a:off x="0" y="0"/>
            <a:ext cx="9143995" cy="5143500"/>
          </a:xfrm>
          <a:prstGeom prst="rect">
            <a:avLst/>
          </a:prstGeom>
          <a:noFill/>
          <a:ln>
            <a:noFill/>
          </a:ln>
        </p:spPr>
      </p:pic>
      <p:sp>
        <p:nvSpPr>
          <p:cNvPr id="101" name="Google Shape;101;p40"/>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02" name="Google Shape;102;p40"/>
          <p:cNvSpPr txBox="1"/>
          <p:nvPr>
            <p:ph idx="1" type="subTitle"/>
          </p:nvPr>
        </p:nvSpPr>
        <p:spPr>
          <a:xfrm>
            <a:off x="720000" y="1908153"/>
            <a:ext cx="3484200" cy="87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 name="Google Shape;103;p40"/>
          <p:cNvSpPr txBox="1"/>
          <p:nvPr>
            <p:ph idx="2" type="subTitle"/>
          </p:nvPr>
        </p:nvSpPr>
        <p:spPr>
          <a:xfrm>
            <a:off x="4630371" y="1908148"/>
            <a:ext cx="3484200" cy="87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4" name="Google Shape;104;p40"/>
          <p:cNvSpPr txBox="1"/>
          <p:nvPr>
            <p:ph idx="3" type="subTitle"/>
          </p:nvPr>
        </p:nvSpPr>
        <p:spPr>
          <a:xfrm>
            <a:off x="720025" y="3465961"/>
            <a:ext cx="3484200" cy="87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5" name="Google Shape;105;p40"/>
          <p:cNvSpPr txBox="1"/>
          <p:nvPr>
            <p:ph idx="4" type="subTitle"/>
          </p:nvPr>
        </p:nvSpPr>
        <p:spPr>
          <a:xfrm>
            <a:off x="4630370" y="3465962"/>
            <a:ext cx="3484200" cy="87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6" name="Google Shape;106;p40"/>
          <p:cNvSpPr txBox="1"/>
          <p:nvPr>
            <p:ph idx="5" type="subTitle"/>
          </p:nvPr>
        </p:nvSpPr>
        <p:spPr>
          <a:xfrm>
            <a:off x="720028" y="1560729"/>
            <a:ext cx="34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107" name="Google Shape;107;p40"/>
          <p:cNvSpPr txBox="1"/>
          <p:nvPr>
            <p:ph idx="6" type="subTitle"/>
          </p:nvPr>
        </p:nvSpPr>
        <p:spPr>
          <a:xfrm>
            <a:off x="720028" y="3118609"/>
            <a:ext cx="34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108" name="Google Shape;108;p40"/>
          <p:cNvSpPr txBox="1"/>
          <p:nvPr>
            <p:ph idx="7" type="subTitle"/>
          </p:nvPr>
        </p:nvSpPr>
        <p:spPr>
          <a:xfrm>
            <a:off x="4630361" y="1560724"/>
            <a:ext cx="34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109" name="Google Shape;109;p40"/>
          <p:cNvSpPr txBox="1"/>
          <p:nvPr>
            <p:ph idx="8" type="subTitle"/>
          </p:nvPr>
        </p:nvSpPr>
        <p:spPr>
          <a:xfrm>
            <a:off x="4630361" y="3118602"/>
            <a:ext cx="34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110" name="Google Shape;110;p4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11" name="Google Shape;111;p40"/>
          <p:cNvPicPr preferRelativeResize="0"/>
          <p:nvPr/>
        </p:nvPicPr>
        <p:blipFill rotWithShape="1">
          <a:blip r:embed="rId3">
            <a:alphaModFix/>
          </a:blip>
          <a:srcRect b="0" l="0" r="0" t="0"/>
          <a:stretch/>
        </p:blipFill>
        <p:spPr>
          <a:xfrm flipH="1" rot="-10360976">
            <a:off x="7912809" y="-440727"/>
            <a:ext cx="1474137" cy="157480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2" name="Shape 112"/>
        <p:cNvGrpSpPr/>
        <p:nvPr/>
      </p:nvGrpSpPr>
      <p:grpSpPr>
        <a:xfrm>
          <a:off x="0" y="0"/>
          <a:ext cx="0" cy="0"/>
          <a:chOff x="0" y="0"/>
          <a:chExt cx="0" cy="0"/>
        </a:xfrm>
      </p:grpSpPr>
      <p:pic>
        <p:nvPicPr>
          <p:cNvPr id="113" name="Google Shape;113;p41"/>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114" name="Google Shape;114;p41"/>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15" name="Google Shape;115;p41"/>
          <p:cNvSpPr txBox="1"/>
          <p:nvPr>
            <p:ph idx="1" type="subTitle"/>
          </p:nvPr>
        </p:nvSpPr>
        <p:spPr>
          <a:xfrm>
            <a:off x="720000" y="1620400"/>
            <a:ext cx="3729900" cy="67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41"/>
          <p:cNvSpPr txBox="1"/>
          <p:nvPr>
            <p:ph idx="2" type="subTitle"/>
          </p:nvPr>
        </p:nvSpPr>
        <p:spPr>
          <a:xfrm>
            <a:off x="4694100" y="1620400"/>
            <a:ext cx="3729900" cy="67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 name="Google Shape;117;p41"/>
          <p:cNvSpPr txBox="1"/>
          <p:nvPr>
            <p:ph idx="3" type="subTitle"/>
          </p:nvPr>
        </p:nvSpPr>
        <p:spPr>
          <a:xfrm>
            <a:off x="720000" y="2854950"/>
            <a:ext cx="3729900" cy="67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 name="Google Shape;118;p41"/>
          <p:cNvSpPr txBox="1"/>
          <p:nvPr>
            <p:ph idx="4" type="subTitle"/>
          </p:nvPr>
        </p:nvSpPr>
        <p:spPr>
          <a:xfrm>
            <a:off x="720000" y="4089500"/>
            <a:ext cx="3729900" cy="51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9" name="Google Shape;119;p41"/>
          <p:cNvSpPr txBox="1"/>
          <p:nvPr>
            <p:ph idx="5" type="subTitle"/>
          </p:nvPr>
        </p:nvSpPr>
        <p:spPr>
          <a:xfrm>
            <a:off x="4694100" y="2854950"/>
            <a:ext cx="3729900" cy="67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 name="Google Shape;120;p41"/>
          <p:cNvSpPr txBox="1"/>
          <p:nvPr>
            <p:ph idx="6" type="subTitle"/>
          </p:nvPr>
        </p:nvSpPr>
        <p:spPr>
          <a:xfrm>
            <a:off x="4694100" y="4089500"/>
            <a:ext cx="3729900" cy="51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 name="Google Shape;121;p41"/>
          <p:cNvSpPr txBox="1"/>
          <p:nvPr>
            <p:ph idx="7" type="subTitle"/>
          </p:nvPr>
        </p:nvSpPr>
        <p:spPr>
          <a:xfrm>
            <a:off x="720000" y="1252075"/>
            <a:ext cx="37299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2" name="Google Shape;122;p41"/>
          <p:cNvSpPr txBox="1"/>
          <p:nvPr>
            <p:ph idx="8" type="subTitle"/>
          </p:nvPr>
        </p:nvSpPr>
        <p:spPr>
          <a:xfrm>
            <a:off x="4694100" y="1252075"/>
            <a:ext cx="37263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3" name="Google Shape;123;p41"/>
          <p:cNvSpPr txBox="1"/>
          <p:nvPr>
            <p:ph idx="9" type="subTitle"/>
          </p:nvPr>
        </p:nvSpPr>
        <p:spPr>
          <a:xfrm>
            <a:off x="4694100" y="2487863"/>
            <a:ext cx="37263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4" name="Google Shape;124;p41"/>
          <p:cNvSpPr txBox="1"/>
          <p:nvPr>
            <p:ph idx="13" type="subTitle"/>
          </p:nvPr>
        </p:nvSpPr>
        <p:spPr>
          <a:xfrm>
            <a:off x="720000" y="2487863"/>
            <a:ext cx="37299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5" name="Google Shape;125;p41"/>
          <p:cNvSpPr txBox="1"/>
          <p:nvPr>
            <p:ph idx="14" type="subTitle"/>
          </p:nvPr>
        </p:nvSpPr>
        <p:spPr>
          <a:xfrm>
            <a:off x="720000" y="3723650"/>
            <a:ext cx="37263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6" name="Google Shape;126;p41"/>
          <p:cNvSpPr txBox="1"/>
          <p:nvPr>
            <p:ph idx="15" type="subTitle"/>
          </p:nvPr>
        </p:nvSpPr>
        <p:spPr>
          <a:xfrm>
            <a:off x="4694100" y="3723650"/>
            <a:ext cx="3729900" cy="40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sz="2400">
                <a:latin typeface="Merriweather"/>
                <a:ea typeface="Merriweather"/>
                <a:cs typeface="Merriweather"/>
                <a:sym typeface="Merriweather"/>
              </a:defRPr>
            </a:lvl9pPr>
          </a:lstStyle>
          <a:p/>
        </p:txBody>
      </p:sp>
      <p:sp>
        <p:nvSpPr>
          <p:cNvPr id="127" name="Google Shape;127;p4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28" name="Google Shape;128;p41"/>
          <p:cNvPicPr preferRelativeResize="0"/>
          <p:nvPr/>
        </p:nvPicPr>
        <p:blipFill rotWithShape="1">
          <a:blip r:embed="rId3">
            <a:alphaModFix/>
          </a:blip>
          <a:srcRect b="0" l="0" r="0" t="0"/>
          <a:stretch/>
        </p:blipFill>
        <p:spPr>
          <a:xfrm flipH="1" rot="10022342">
            <a:off x="8559751" y="-273108"/>
            <a:ext cx="922975" cy="1254904"/>
          </a:xfrm>
          <a:prstGeom prst="rect">
            <a:avLst/>
          </a:prstGeom>
          <a:noFill/>
          <a:ln>
            <a:noFill/>
          </a:ln>
        </p:spPr>
      </p:pic>
      <p:pic>
        <p:nvPicPr>
          <p:cNvPr id="129" name="Google Shape;129;p41"/>
          <p:cNvPicPr preferRelativeResize="0"/>
          <p:nvPr/>
        </p:nvPicPr>
        <p:blipFill rotWithShape="1">
          <a:blip r:embed="rId4">
            <a:alphaModFix/>
          </a:blip>
          <a:srcRect b="0" l="0" r="0" t="0"/>
          <a:stretch/>
        </p:blipFill>
        <p:spPr>
          <a:xfrm flipH="1" rot="-8262446">
            <a:off x="8223374" y="-448496"/>
            <a:ext cx="938274" cy="13677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pic>
        <p:nvPicPr>
          <p:cNvPr id="131" name="Google Shape;131;p42"/>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132" name="Google Shape;132;p42"/>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33" name="Google Shape;133;p42"/>
          <p:cNvSpPr txBox="1"/>
          <p:nvPr>
            <p:ph hasCustomPrompt="1" type="title"/>
          </p:nvPr>
        </p:nvSpPr>
        <p:spPr>
          <a:xfrm>
            <a:off x="2872325" y="1720600"/>
            <a:ext cx="3399300" cy="9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4" name="Google Shape;134;p42"/>
          <p:cNvSpPr txBox="1"/>
          <p:nvPr>
            <p:ph idx="1" type="subTitle"/>
          </p:nvPr>
        </p:nvSpPr>
        <p:spPr>
          <a:xfrm>
            <a:off x="2872325" y="2659500"/>
            <a:ext cx="3399300" cy="65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35" name="Google Shape;135;p42"/>
          <p:cNvPicPr preferRelativeResize="0"/>
          <p:nvPr/>
        </p:nvPicPr>
        <p:blipFill rotWithShape="1">
          <a:blip r:embed="rId3">
            <a:alphaModFix/>
          </a:blip>
          <a:srcRect b="0" l="0" r="0" t="0"/>
          <a:stretch/>
        </p:blipFill>
        <p:spPr>
          <a:xfrm rot="10800000">
            <a:off x="8082391" y="-73965"/>
            <a:ext cx="1272991" cy="1981971"/>
          </a:xfrm>
          <a:prstGeom prst="rect">
            <a:avLst/>
          </a:prstGeom>
          <a:noFill/>
          <a:ln>
            <a:noFill/>
          </a:ln>
        </p:spPr>
      </p:pic>
      <p:pic>
        <p:nvPicPr>
          <p:cNvPr id="136" name="Google Shape;136;p42"/>
          <p:cNvPicPr preferRelativeResize="0"/>
          <p:nvPr/>
        </p:nvPicPr>
        <p:blipFill rotWithShape="1">
          <a:blip r:embed="rId4">
            <a:alphaModFix/>
          </a:blip>
          <a:srcRect b="0" l="0" r="0" t="0"/>
          <a:stretch/>
        </p:blipFill>
        <p:spPr>
          <a:xfrm rot="-9375402">
            <a:off x="7833292" y="-644373"/>
            <a:ext cx="1326524" cy="1947336"/>
          </a:xfrm>
          <a:prstGeom prst="rect">
            <a:avLst/>
          </a:prstGeom>
          <a:noFill/>
          <a:ln>
            <a:noFill/>
          </a:ln>
        </p:spPr>
      </p:pic>
      <p:pic>
        <p:nvPicPr>
          <p:cNvPr id="137" name="Google Shape;137;p42"/>
          <p:cNvPicPr preferRelativeResize="0"/>
          <p:nvPr/>
        </p:nvPicPr>
        <p:blipFill rotWithShape="1">
          <a:blip r:embed="rId5">
            <a:alphaModFix/>
          </a:blip>
          <a:srcRect b="0" l="0" r="0" t="0"/>
          <a:stretch/>
        </p:blipFill>
        <p:spPr>
          <a:xfrm rot="-8100002">
            <a:off x="7207276" y="-549979"/>
            <a:ext cx="1293401" cy="1758544"/>
          </a:xfrm>
          <a:prstGeom prst="rect">
            <a:avLst/>
          </a:prstGeom>
          <a:noFill/>
          <a:ln>
            <a:noFill/>
          </a:ln>
        </p:spPr>
      </p:pic>
      <p:pic>
        <p:nvPicPr>
          <p:cNvPr id="138" name="Google Shape;138;p42"/>
          <p:cNvPicPr preferRelativeResize="0"/>
          <p:nvPr/>
        </p:nvPicPr>
        <p:blipFill rotWithShape="1">
          <a:blip r:embed="rId6">
            <a:alphaModFix/>
          </a:blip>
          <a:srcRect b="0" l="0" r="0" t="0"/>
          <a:stretch/>
        </p:blipFill>
        <p:spPr>
          <a:xfrm rot="-701710">
            <a:off x="58761" y="3550679"/>
            <a:ext cx="946733" cy="1380772"/>
          </a:xfrm>
          <a:prstGeom prst="rect">
            <a:avLst/>
          </a:prstGeom>
          <a:noFill/>
          <a:ln>
            <a:noFill/>
          </a:ln>
        </p:spPr>
      </p:pic>
      <p:pic>
        <p:nvPicPr>
          <p:cNvPr id="139" name="Google Shape;139;p42"/>
          <p:cNvPicPr preferRelativeResize="0"/>
          <p:nvPr/>
        </p:nvPicPr>
        <p:blipFill rotWithShape="1">
          <a:blip r:embed="rId7">
            <a:alphaModFix/>
          </a:blip>
          <a:srcRect b="0" l="0" r="0" t="0"/>
          <a:stretch/>
        </p:blipFill>
        <p:spPr>
          <a:xfrm rot="1715231">
            <a:off x="84635" y="3768493"/>
            <a:ext cx="2044999" cy="193328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pic>
        <p:nvPicPr>
          <p:cNvPr id="141" name="Google Shape;141;p43"/>
          <p:cNvPicPr preferRelativeResize="0"/>
          <p:nvPr/>
        </p:nvPicPr>
        <p:blipFill rotWithShape="1">
          <a:blip r:embed="rId2">
            <a:alphaModFix amt="23000"/>
          </a:blip>
          <a:srcRect b="0" l="0" r="0" t="0"/>
          <a:stretch/>
        </p:blipFill>
        <p:spPr>
          <a:xfrm>
            <a:off x="0" y="0"/>
            <a:ext cx="9143995" cy="5143500"/>
          </a:xfrm>
          <a:prstGeom prst="rect">
            <a:avLst/>
          </a:prstGeom>
          <a:noFill/>
          <a:ln>
            <a:noFill/>
          </a:ln>
        </p:spPr>
      </p:pic>
      <p:sp>
        <p:nvSpPr>
          <p:cNvPr id="142" name="Google Shape;142;p43"/>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43" name="Google Shape;143;p4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44" name="Google Shape;144;p43"/>
          <p:cNvPicPr preferRelativeResize="0"/>
          <p:nvPr/>
        </p:nvPicPr>
        <p:blipFill rotWithShape="1">
          <a:blip r:embed="rId3">
            <a:alphaModFix/>
          </a:blip>
          <a:srcRect b="0" l="0" r="0" t="0"/>
          <a:stretch/>
        </p:blipFill>
        <p:spPr>
          <a:xfrm rot="10800000">
            <a:off x="8326316" y="-234627"/>
            <a:ext cx="1272991" cy="1981971"/>
          </a:xfrm>
          <a:prstGeom prst="rect">
            <a:avLst/>
          </a:prstGeom>
          <a:noFill/>
          <a:ln>
            <a:noFill/>
          </a:ln>
        </p:spPr>
      </p:pic>
      <p:pic>
        <p:nvPicPr>
          <p:cNvPr id="145" name="Google Shape;145;p43"/>
          <p:cNvPicPr preferRelativeResize="0"/>
          <p:nvPr/>
        </p:nvPicPr>
        <p:blipFill rotWithShape="1">
          <a:blip r:embed="rId4">
            <a:alphaModFix/>
          </a:blip>
          <a:srcRect b="0" l="0" r="0" t="0"/>
          <a:stretch/>
        </p:blipFill>
        <p:spPr>
          <a:xfrm rot="-6811376">
            <a:off x="8110673" y="-615377"/>
            <a:ext cx="1059855" cy="1441007"/>
          </a:xfrm>
          <a:prstGeom prst="rect">
            <a:avLst/>
          </a:prstGeom>
          <a:noFill/>
          <a:ln>
            <a:noFill/>
          </a:ln>
        </p:spPr>
      </p:pic>
      <p:pic>
        <p:nvPicPr>
          <p:cNvPr id="146" name="Google Shape;146;p43"/>
          <p:cNvPicPr preferRelativeResize="0"/>
          <p:nvPr/>
        </p:nvPicPr>
        <p:blipFill rotWithShape="1">
          <a:blip r:embed="rId5">
            <a:alphaModFix/>
          </a:blip>
          <a:srcRect b="0" l="0" r="0" t="0"/>
          <a:stretch/>
        </p:blipFill>
        <p:spPr>
          <a:xfrm rot="-1479388">
            <a:off x="-166239" y="3852116"/>
            <a:ext cx="946733" cy="13807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pic>
        <p:nvPicPr>
          <p:cNvPr id="148" name="Google Shape;148;p44"/>
          <p:cNvPicPr preferRelativeResize="0"/>
          <p:nvPr/>
        </p:nvPicPr>
        <p:blipFill rotWithShape="1">
          <a:blip r:embed="rId2">
            <a:alphaModFix amt="23000"/>
          </a:blip>
          <a:srcRect b="0" l="0" r="0" t="0"/>
          <a:stretch/>
        </p:blipFill>
        <p:spPr>
          <a:xfrm>
            <a:off x="0" y="0"/>
            <a:ext cx="9143995" cy="5143500"/>
          </a:xfrm>
          <a:prstGeom prst="rect">
            <a:avLst/>
          </a:prstGeom>
          <a:noFill/>
          <a:ln>
            <a:noFill/>
          </a:ln>
        </p:spPr>
      </p:pic>
      <p:sp>
        <p:nvSpPr>
          <p:cNvPr id="149" name="Google Shape;149;p44"/>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50" name="Google Shape;150;p44"/>
          <p:cNvSpPr txBox="1"/>
          <p:nvPr>
            <p:ph idx="1" type="body"/>
          </p:nvPr>
        </p:nvSpPr>
        <p:spPr>
          <a:xfrm>
            <a:off x="720000" y="1215750"/>
            <a:ext cx="7704000" cy="337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151" name="Google Shape;151;p4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pic>
        <p:nvPicPr>
          <p:cNvPr id="153" name="Google Shape;153;p45"/>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154" name="Google Shape;154;p45"/>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55" name="Google Shape;155;p45"/>
          <p:cNvSpPr txBox="1"/>
          <p:nvPr>
            <p:ph type="title"/>
          </p:nvPr>
        </p:nvSpPr>
        <p:spPr>
          <a:xfrm>
            <a:off x="777025" y="1307100"/>
            <a:ext cx="4508100" cy="2529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pic>
        <p:nvPicPr>
          <p:cNvPr id="157" name="Google Shape;157;p46"/>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158" name="Google Shape;158;p46"/>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59" name="Google Shape;159;p46"/>
          <p:cNvSpPr txBox="1"/>
          <p:nvPr>
            <p:ph type="title"/>
          </p:nvPr>
        </p:nvSpPr>
        <p:spPr>
          <a:xfrm>
            <a:off x="2135550" y="1189100"/>
            <a:ext cx="4872900" cy="196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60" name="Google Shape;160;p46"/>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161" name="Google Shape;161;p46"/>
          <p:cNvPicPr preferRelativeResize="0"/>
          <p:nvPr/>
        </p:nvPicPr>
        <p:blipFill rotWithShape="1">
          <a:blip r:embed="rId3">
            <a:alphaModFix/>
          </a:blip>
          <a:srcRect b="0" l="0" r="0" t="0"/>
          <a:stretch/>
        </p:blipFill>
        <p:spPr>
          <a:xfrm flipH="1" rot="8678950">
            <a:off x="337366" y="-561331"/>
            <a:ext cx="1195562" cy="1547200"/>
          </a:xfrm>
          <a:prstGeom prst="rect">
            <a:avLst/>
          </a:prstGeom>
          <a:noFill/>
          <a:ln>
            <a:noFill/>
          </a:ln>
        </p:spPr>
      </p:pic>
      <p:pic>
        <p:nvPicPr>
          <p:cNvPr id="162" name="Google Shape;162;p46"/>
          <p:cNvPicPr preferRelativeResize="0"/>
          <p:nvPr/>
        </p:nvPicPr>
        <p:blipFill rotWithShape="1">
          <a:blip r:embed="rId4">
            <a:alphaModFix/>
          </a:blip>
          <a:srcRect b="0" l="0" r="0" t="0"/>
          <a:stretch/>
        </p:blipFill>
        <p:spPr>
          <a:xfrm flipH="1" rot="10800000">
            <a:off x="-115999" y="-155680"/>
            <a:ext cx="1197058" cy="1863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 name="Shape 13"/>
        <p:cNvGrpSpPr/>
        <p:nvPr/>
      </p:nvGrpSpPr>
      <p:grpSpPr>
        <a:xfrm>
          <a:off x="0" y="0"/>
          <a:ext cx="0" cy="0"/>
          <a:chOff x="0" y="0"/>
          <a:chExt cx="0" cy="0"/>
        </a:xfrm>
      </p:grpSpPr>
      <p:pic>
        <p:nvPicPr>
          <p:cNvPr id="14" name="Google Shape;14;p29"/>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15" name="Google Shape;15;p29"/>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16" name="Google Shape;16;p2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7" name="Google Shape;17;p29"/>
          <p:cNvPicPr preferRelativeResize="0"/>
          <p:nvPr/>
        </p:nvPicPr>
        <p:blipFill rotWithShape="1">
          <a:blip r:embed="rId3">
            <a:alphaModFix/>
          </a:blip>
          <a:srcRect b="0" l="0" r="0" t="0"/>
          <a:stretch/>
        </p:blipFill>
        <p:spPr>
          <a:xfrm rot="-9313495">
            <a:off x="8925001" y="-107064"/>
            <a:ext cx="604874" cy="1145175"/>
          </a:xfrm>
          <a:prstGeom prst="rect">
            <a:avLst/>
          </a:prstGeom>
          <a:noFill/>
          <a:ln>
            <a:noFill/>
          </a:ln>
        </p:spPr>
      </p:pic>
      <p:pic>
        <p:nvPicPr>
          <p:cNvPr id="18" name="Google Shape;18;p29"/>
          <p:cNvPicPr preferRelativeResize="0"/>
          <p:nvPr/>
        </p:nvPicPr>
        <p:blipFill rotWithShape="1">
          <a:blip r:embed="rId4">
            <a:alphaModFix/>
          </a:blip>
          <a:srcRect b="0" l="0" r="0" t="0"/>
          <a:stretch/>
        </p:blipFill>
        <p:spPr>
          <a:xfrm rot="-7816018">
            <a:off x="8308464" y="-227031"/>
            <a:ext cx="879295" cy="1290809"/>
          </a:xfrm>
          <a:prstGeom prst="rect">
            <a:avLst/>
          </a:prstGeom>
          <a:noFill/>
          <a:ln>
            <a:noFill/>
          </a:ln>
        </p:spPr>
      </p:pic>
      <p:pic>
        <p:nvPicPr>
          <p:cNvPr id="19" name="Google Shape;19;p29"/>
          <p:cNvPicPr preferRelativeResize="0"/>
          <p:nvPr/>
        </p:nvPicPr>
        <p:blipFill rotWithShape="1">
          <a:blip r:embed="rId5">
            <a:alphaModFix/>
          </a:blip>
          <a:srcRect b="0" l="0" r="0" t="0"/>
          <a:stretch/>
        </p:blipFill>
        <p:spPr>
          <a:xfrm rot="-5195470">
            <a:off x="8182630" y="-630166"/>
            <a:ext cx="824685" cy="150453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 name="Shape 16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4" name="Shape 164"/>
        <p:cNvGrpSpPr/>
        <p:nvPr/>
      </p:nvGrpSpPr>
      <p:grpSpPr>
        <a:xfrm>
          <a:off x="0" y="0"/>
          <a:ext cx="0" cy="0"/>
          <a:chOff x="0" y="0"/>
          <a:chExt cx="0" cy="0"/>
        </a:xfrm>
      </p:grpSpPr>
      <p:pic>
        <p:nvPicPr>
          <p:cNvPr id="165" name="Google Shape;165;p48"/>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166" name="Google Shape;166;p48"/>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pic>
        <p:nvPicPr>
          <p:cNvPr id="167" name="Google Shape;167;p48"/>
          <p:cNvPicPr preferRelativeResize="0"/>
          <p:nvPr/>
        </p:nvPicPr>
        <p:blipFill rotWithShape="1">
          <a:blip r:embed="rId3">
            <a:alphaModFix/>
          </a:blip>
          <a:srcRect b="0" l="0" r="0" t="0"/>
          <a:stretch/>
        </p:blipFill>
        <p:spPr>
          <a:xfrm rot="608642">
            <a:off x="6941249" y="881574"/>
            <a:ext cx="1603999" cy="2354677"/>
          </a:xfrm>
          <a:prstGeom prst="rect">
            <a:avLst/>
          </a:prstGeom>
          <a:noFill/>
          <a:ln>
            <a:noFill/>
          </a:ln>
        </p:spPr>
      </p:pic>
      <p:pic>
        <p:nvPicPr>
          <p:cNvPr id="168" name="Google Shape;168;p48"/>
          <p:cNvPicPr preferRelativeResize="0"/>
          <p:nvPr/>
        </p:nvPicPr>
        <p:blipFill rotWithShape="1">
          <a:blip r:embed="rId4">
            <a:alphaModFix/>
          </a:blip>
          <a:srcRect b="0" l="0" r="0" t="0"/>
          <a:stretch/>
        </p:blipFill>
        <p:spPr>
          <a:xfrm flipH="1">
            <a:off x="5375352" y="1194950"/>
            <a:ext cx="3113548" cy="2943400"/>
          </a:xfrm>
          <a:prstGeom prst="rect">
            <a:avLst/>
          </a:prstGeom>
          <a:noFill/>
          <a:ln>
            <a:noFill/>
          </a:ln>
        </p:spPr>
      </p:pic>
      <p:pic>
        <p:nvPicPr>
          <p:cNvPr id="169" name="Google Shape;169;p48"/>
          <p:cNvPicPr preferRelativeResize="0"/>
          <p:nvPr/>
        </p:nvPicPr>
        <p:blipFill rotWithShape="1">
          <a:blip r:embed="rId5">
            <a:alphaModFix/>
          </a:blip>
          <a:srcRect b="0" l="0" r="0" t="0"/>
          <a:stretch/>
        </p:blipFill>
        <p:spPr>
          <a:xfrm>
            <a:off x="4880600" y="842322"/>
            <a:ext cx="696900" cy="838052"/>
          </a:xfrm>
          <a:prstGeom prst="rect">
            <a:avLst/>
          </a:prstGeom>
          <a:noFill/>
          <a:ln>
            <a:noFill/>
          </a:ln>
        </p:spPr>
      </p:pic>
      <p:pic>
        <p:nvPicPr>
          <p:cNvPr id="170" name="Google Shape;170;p48"/>
          <p:cNvPicPr preferRelativeResize="0"/>
          <p:nvPr/>
        </p:nvPicPr>
        <p:blipFill rotWithShape="1">
          <a:blip r:embed="rId6">
            <a:alphaModFix/>
          </a:blip>
          <a:srcRect b="0" l="0" r="0" t="0"/>
          <a:stretch/>
        </p:blipFill>
        <p:spPr>
          <a:xfrm>
            <a:off x="6054451" y="3086360"/>
            <a:ext cx="1079675" cy="105581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1" name="Shape 171"/>
        <p:cNvGrpSpPr/>
        <p:nvPr/>
      </p:nvGrpSpPr>
      <p:grpSpPr>
        <a:xfrm>
          <a:off x="0" y="0"/>
          <a:ext cx="0" cy="0"/>
          <a:chOff x="0" y="0"/>
          <a:chExt cx="0" cy="0"/>
        </a:xfrm>
      </p:grpSpPr>
      <p:pic>
        <p:nvPicPr>
          <p:cNvPr id="172" name="Google Shape;172;p49"/>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173" name="Google Shape;173;p49"/>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pic>
        <p:nvPicPr>
          <p:cNvPr id="174" name="Google Shape;174;p49"/>
          <p:cNvPicPr preferRelativeResize="0"/>
          <p:nvPr/>
        </p:nvPicPr>
        <p:blipFill rotWithShape="1">
          <a:blip r:embed="rId3">
            <a:alphaModFix/>
          </a:blip>
          <a:srcRect b="0" l="0" r="0" t="0"/>
          <a:stretch/>
        </p:blipFill>
        <p:spPr>
          <a:xfrm rot="-9375397">
            <a:off x="8411325" y="-450665"/>
            <a:ext cx="1247399" cy="1831182"/>
          </a:xfrm>
          <a:prstGeom prst="rect">
            <a:avLst/>
          </a:prstGeom>
          <a:noFill/>
          <a:ln>
            <a:noFill/>
          </a:ln>
        </p:spPr>
      </p:pic>
      <p:pic>
        <p:nvPicPr>
          <p:cNvPr id="175" name="Google Shape;175;p49"/>
          <p:cNvPicPr preferRelativeResize="0"/>
          <p:nvPr/>
        </p:nvPicPr>
        <p:blipFill rotWithShape="1">
          <a:blip r:embed="rId4">
            <a:alphaModFix/>
          </a:blip>
          <a:srcRect b="0" l="0" r="0" t="0"/>
          <a:stretch/>
        </p:blipFill>
        <p:spPr>
          <a:xfrm rot="-900010">
            <a:off x="102693" y="3813688"/>
            <a:ext cx="1049864" cy="1812324"/>
          </a:xfrm>
          <a:prstGeom prst="rect">
            <a:avLst/>
          </a:prstGeom>
          <a:noFill/>
          <a:ln>
            <a:noFill/>
          </a:ln>
        </p:spPr>
      </p:pic>
      <p:pic>
        <p:nvPicPr>
          <p:cNvPr id="176" name="Google Shape;176;p49"/>
          <p:cNvPicPr preferRelativeResize="0"/>
          <p:nvPr/>
        </p:nvPicPr>
        <p:blipFill rotWithShape="1">
          <a:blip r:embed="rId5">
            <a:alphaModFix/>
          </a:blip>
          <a:srcRect b="0" l="0" r="0" t="0"/>
          <a:stretch/>
        </p:blipFill>
        <p:spPr>
          <a:xfrm rot="-8100000">
            <a:off x="7822649" y="-361899"/>
            <a:ext cx="1216251" cy="16536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 name="Shape 20"/>
        <p:cNvGrpSpPr/>
        <p:nvPr/>
      </p:nvGrpSpPr>
      <p:grpSpPr>
        <a:xfrm>
          <a:off x="0" y="0"/>
          <a:ext cx="0" cy="0"/>
          <a:chOff x="0" y="0"/>
          <a:chExt cx="0" cy="0"/>
        </a:xfrm>
      </p:grpSpPr>
      <p:pic>
        <p:nvPicPr>
          <p:cNvPr id="21" name="Google Shape;21;p30"/>
          <p:cNvPicPr preferRelativeResize="0"/>
          <p:nvPr/>
        </p:nvPicPr>
        <p:blipFill rotWithShape="1">
          <a:blip r:embed="rId2">
            <a:alphaModFix amt="23000"/>
          </a:blip>
          <a:srcRect b="0" l="0" r="0" t="0"/>
          <a:stretch/>
        </p:blipFill>
        <p:spPr>
          <a:xfrm>
            <a:off x="0" y="0"/>
            <a:ext cx="9143995" cy="5143500"/>
          </a:xfrm>
          <a:prstGeom prst="rect">
            <a:avLst/>
          </a:prstGeom>
          <a:noFill/>
          <a:ln>
            <a:noFill/>
          </a:ln>
        </p:spPr>
      </p:pic>
      <p:sp>
        <p:nvSpPr>
          <p:cNvPr id="22" name="Google Shape;22;p30"/>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23" name="Google Shape;23;p3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4" name="Google Shape;24;p30"/>
          <p:cNvSpPr txBox="1"/>
          <p:nvPr>
            <p:ph idx="2" type="title"/>
          </p:nvPr>
        </p:nvSpPr>
        <p:spPr>
          <a:xfrm>
            <a:off x="720000" y="163111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30"/>
          <p:cNvSpPr txBox="1"/>
          <p:nvPr>
            <p:ph idx="3" type="title"/>
          </p:nvPr>
        </p:nvSpPr>
        <p:spPr>
          <a:xfrm>
            <a:off x="4820700" y="163111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30"/>
          <p:cNvSpPr txBox="1"/>
          <p:nvPr>
            <p:ph idx="4" type="title"/>
          </p:nvPr>
        </p:nvSpPr>
        <p:spPr>
          <a:xfrm>
            <a:off x="720000" y="2422238"/>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0"/>
          <p:cNvSpPr txBox="1"/>
          <p:nvPr>
            <p:ph idx="5" type="title"/>
          </p:nvPr>
        </p:nvSpPr>
        <p:spPr>
          <a:xfrm>
            <a:off x="4820700" y="2422238"/>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30"/>
          <p:cNvSpPr txBox="1"/>
          <p:nvPr>
            <p:ph idx="6" type="title"/>
          </p:nvPr>
        </p:nvSpPr>
        <p:spPr>
          <a:xfrm>
            <a:off x="720000" y="321336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30"/>
          <p:cNvSpPr txBox="1"/>
          <p:nvPr>
            <p:ph idx="7" type="title"/>
          </p:nvPr>
        </p:nvSpPr>
        <p:spPr>
          <a:xfrm>
            <a:off x="4820700" y="321336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0"/>
          <p:cNvSpPr txBox="1"/>
          <p:nvPr>
            <p:ph idx="1" type="subTitle"/>
          </p:nvPr>
        </p:nvSpPr>
        <p:spPr>
          <a:xfrm>
            <a:off x="1401292" y="1631113"/>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31" name="Google Shape;31;p30"/>
          <p:cNvSpPr txBox="1"/>
          <p:nvPr>
            <p:ph idx="8" type="subTitle"/>
          </p:nvPr>
        </p:nvSpPr>
        <p:spPr>
          <a:xfrm>
            <a:off x="1401292" y="2422238"/>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32" name="Google Shape;32;p30"/>
          <p:cNvSpPr txBox="1"/>
          <p:nvPr>
            <p:ph idx="9" type="subTitle"/>
          </p:nvPr>
        </p:nvSpPr>
        <p:spPr>
          <a:xfrm>
            <a:off x="1401292" y="3213363"/>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33" name="Google Shape;33;p30"/>
          <p:cNvSpPr txBox="1"/>
          <p:nvPr>
            <p:ph idx="13" type="subTitle"/>
          </p:nvPr>
        </p:nvSpPr>
        <p:spPr>
          <a:xfrm>
            <a:off x="5501992" y="1631113"/>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34" name="Google Shape;34;p30"/>
          <p:cNvSpPr txBox="1"/>
          <p:nvPr>
            <p:ph idx="14" type="subTitle"/>
          </p:nvPr>
        </p:nvSpPr>
        <p:spPr>
          <a:xfrm>
            <a:off x="5501992" y="2422238"/>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35" name="Google Shape;35;p30"/>
          <p:cNvSpPr txBox="1"/>
          <p:nvPr>
            <p:ph idx="15" type="subTitle"/>
          </p:nvPr>
        </p:nvSpPr>
        <p:spPr>
          <a:xfrm>
            <a:off x="5501992" y="3213363"/>
            <a:ext cx="28236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l">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pic>
        <p:nvPicPr>
          <p:cNvPr id="36" name="Google Shape;36;p30"/>
          <p:cNvPicPr preferRelativeResize="0"/>
          <p:nvPr/>
        </p:nvPicPr>
        <p:blipFill rotWithShape="1">
          <a:blip r:embed="rId3">
            <a:alphaModFix/>
          </a:blip>
          <a:srcRect b="0" l="0" r="0" t="0"/>
          <a:stretch/>
        </p:blipFill>
        <p:spPr>
          <a:xfrm rot="10800000">
            <a:off x="8171440" y="-247130"/>
            <a:ext cx="1197058" cy="1863750"/>
          </a:xfrm>
          <a:prstGeom prst="rect">
            <a:avLst/>
          </a:prstGeom>
          <a:noFill/>
          <a:ln>
            <a:noFill/>
          </a:ln>
        </p:spPr>
      </p:pic>
      <p:pic>
        <p:nvPicPr>
          <p:cNvPr id="37" name="Google Shape;37;p30"/>
          <p:cNvPicPr preferRelativeResize="0"/>
          <p:nvPr/>
        </p:nvPicPr>
        <p:blipFill rotWithShape="1">
          <a:blip r:embed="rId4">
            <a:alphaModFix/>
          </a:blip>
          <a:srcRect b="0" l="0" r="0" t="0"/>
          <a:stretch/>
        </p:blipFill>
        <p:spPr>
          <a:xfrm rot="-8678950">
            <a:off x="7726571" y="-772756"/>
            <a:ext cx="1195562" cy="1547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pic>
        <p:nvPicPr>
          <p:cNvPr id="39" name="Google Shape;39;p31"/>
          <p:cNvPicPr preferRelativeResize="0"/>
          <p:nvPr/>
        </p:nvPicPr>
        <p:blipFill rotWithShape="1">
          <a:blip r:embed="rId2">
            <a:alphaModFix amt="23000"/>
          </a:blip>
          <a:srcRect b="0" l="0" r="0" t="0"/>
          <a:stretch/>
        </p:blipFill>
        <p:spPr>
          <a:xfrm flipH="1" rot="10800000">
            <a:off x="2" y="0"/>
            <a:ext cx="9143995" cy="5143500"/>
          </a:xfrm>
          <a:prstGeom prst="rect">
            <a:avLst/>
          </a:prstGeom>
          <a:noFill/>
          <a:ln>
            <a:noFill/>
          </a:ln>
        </p:spPr>
      </p:pic>
      <p:sp>
        <p:nvSpPr>
          <p:cNvPr id="40" name="Google Shape;40;p31"/>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41" name="Google Shape;41;p31"/>
          <p:cNvSpPr txBox="1"/>
          <p:nvPr>
            <p:ph type="title"/>
          </p:nvPr>
        </p:nvSpPr>
        <p:spPr>
          <a:xfrm>
            <a:off x="713225" y="539500"/>
            <a:ext cx="7753200" cy="60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42" name="Google Shape;42;p31"/>
          <p:cNvSpPr txBox="1"/>
          <p:nvPr>
            <p:ph idx="1" type="subTitle"/>
          </p:nvPr>
        </p:nvSpPr>
        <p:spPr>
          <a:xfrm>
            <a:off x="4523225" y="1630488"/>
            <a:ext cx="3858600" cy="258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1000"/>
              </a:spcBef>
              <a:spcAft>
                <a:spcPts val="0"/>
              </a:spcAft>
              <a:buClr>
                <a:srgbClr val="E76A28"/>
              </a:buClr>
              <a:buSzPts val="1200"/>
              <a:buChar char="○"/>
              <a:defRPr/>
            </a:lvl2pPr>
            <a:lvl3pPr lvl="2" algn="ctr">
              <a:lnSpc>
                <a:spcPct val="100000"/>
              </a:lnSpc>
              <a:spcBef>
                <a:spcPts val="0"/>
              </a:spcBef>
              <a:spcAft>
                <a:spcPts val="0"/>
              </a:spcAft>
              <a:buClr>
                <a:srgbClr val="E76A28"/>
              </a:buClr>
              <a:buSzPts val="1200"/>
              <a:buChar char="■"/>
              <a:defRPr/>
            </a:lvl3pPr>
            <a:lvl4pPr lvl="3" algn="ctr">
              <a:lnSpc>
                <a:spcPct val="100000"/>
              </a:lnSpc>
              <a:spcBef>
                <a:spcPts val="0"/>
              </a:spcBef>
              <a:spcAft>
                <a:spcPts val="0"/>
              </a:spcAft>
              <a:buClr>
                <a:srgbClr val="E76A28"/>
              </a:buClr>
              <a:buSzPts val="1200"/>
              <a:buChar char="●"/>
              <a:defRPr/>
            </a:lvl4pPr>
            <a:lvl5pPr lvl="4" algn="ctr">
              <a:lnSpc>
                <a:spcPct val="100000"/>
              </a:lnSpc>
              <a:spcBef>
                <a:spcPts val="0"/>
              </a:spcBef>
              <a:spcAft>
                <a:spcPts val="0"/>
              </a:spcAft>
              <a:buClr>
                <a:srgbClr val="E76A28"/>
              </a:buClr>
              <a:buSzPts val="1200"/>
              <a:buChar char="○"/>
              <a:defRPr/>
            </a:lvl5pPr>
            <a:lvl6pPr lvl="5" algn="ctr">
              <a:lnSpc>
                <a:spcPct val="100000"/>
              </a:lnSpc>
              <a:spcBef>
                <a:spcPts val="0"/>
              </a:spcBef>
              <a:spcAft>
                <a:spcPts val="0"/>
              </a:spcAft>
              <a:buClr>
                <a:srgbClr val="999999"/>
              </a:buClr>
              <a:buSzPts val="1200"/>
              <a:buChar char="■"/>
              <a:defRPr/>
            </a:lvl6pPr>
            <a:lvl7pPr lvl="6" algn="ctr">
              <a:lnSpc>
                <a:spcPct val="100000"/>
              </a:lnSpc>
              <a:spcBef>
                <a:spcPts val="0"/>
              </a:spcBef>
              <a:spcAft>
                <a:spcPts val="0"/>
              </a:spcAft>
              <a:buClr>
                <a:srgbClr val="999999"/>
              </a:buClr>
              <a:buSzPts val="1200"/>
              <a:buChar char="●"/>
              <a:defRPr/>
            </a:lvl7pPr>
            <a:lvl8pPr lvl="7" algn="ctr">
              <a:lnSpc>
                <a:spcPct val="100000"/>
              </a:lnSpc>
              <a:spcBef>
                <a:spcPts val="0"/>
              </a:spcBef>
              <a:spcAft>
                <a:spcPts val="0"/>
              </a:spcAft>
              <a:buClr>
                <a:srgbClr val="999999"/>
              </a:buClr>
              <a:buSzPts val="1200"/>
              <a:buChar char="○"/>
              <a:defRPr/>
            </a:lvl8pPr>
            <a:lvl9pPr lvl="8" algn="ctr">
              <a:lnSpc>
                <a:spcPct val="100000"/>
              </a:lnSpc>
              <a:spcBef>
                <a:spcPts val="0"/>
              </a:spcBef>
              <a:spcAft>
                <a:spcPts val="0"/>
              </a:spcAft>
              <a:buClr>
                <a:srgbClr val="999999"/>
              </a:buClr>
              <a:buSzPts val="1200"/>
              <a:buChar char="■"/>
              <a:defRPr/>
            </a:lvl9pPr>
          </a:lstStyle>
          <a:p/>
        </p:txBody>
      </p:sp>
      <p:sp>
        <p:nvSpPr>
          <p:cNvPr id="43" name="Google Shape;43;p31"/>
          <p:cNvSpPr/>
          <p:nvPr>
            <p:ph idx="2" type="pic"/>
          </p:nvPr>
        </p:nvSpPr>
        <p:spPr>
          <a:xfrm>
            <a:off x="813675" y="1327750"/>
            <a:ext cx="3124500" cy="3189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4" name="Shape 44"/>
        <p:cNvGrpSpPr/>
        <p:nvPr/>
      </p:nvGrpSpPr>
      <p:grpSpPr>
        <a:xfrm>
          <a:off x="0" y="0"/>
          <a:ext cx="0" cy="0"/>
          <a:chOff x="0" y="0"/>
          <a:chExt cx="0" cy="0"/>
        </a:xfrm>
      </p:grpSpPr>
      <p:pic>
        <p:nvPicPr>
          <p:cNvPr id="45" name="Google Shape;45;p32"/>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46" name="Google Shape;46;p32"/>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47" name="Google Shape;47;p32"/>
          <p:cNvSpPr txBox="1"/>
          <p:nvPr>
            <p:ph idx="1" type="subTitle"/>
          </p:nvPr>
        </p:nvSpPr>
        <p:spPr>
          <a:xfrm>
            <a:off x="720000" y="1970075"/>
            <a:ext cx="3354900" cy="8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 name="Google Shape;48;p32"/>
          <p:cNvSpPr txBox="1"/>
          <p:nvPr>
            <p:ph idx="2" type="subTitle"/>
          </p:nvPr>
        </p:nvSpPr>
        <p:spPr>
          <a:xfrm>
            <a:off x="720000" y="3466948"/>
            <a:ext cx="3354900" cy="8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 name="Google Shape;49;p32"/>
          <p:cNvSpPr txBox="1"/>
          <p:nvPr>
            <p:ph idx="3" type="subTitle"/>
          </p:nvPr>
        </p:nvSpPr>
        <p:spPr>
          <a:xfrm>
            <a:off x="4937875" y="1970076"/>
            <a:ext cx="3354900" cy="8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 name="Google Shape;50;p32"/>
          <p:cNvSpPr txBox="1"/>
          <p:nvPr>
            <p:ph idx="4" type="subTitle"/>
          </p:nvPr>
        </p:nvSpPr>
        <p:spPr>
          <a:xfrm>
            <a:off x="720000" y="1544000"/>
            <a:ext cx="33549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51" name="Google Shape;51;p32"/>
          <p:cNvSpPr txBox="1"/>
          <p:nvPr>
            <p:ph idx="5" type="subTitle"/>
          </p:nvPr>
        </p:nvSpPr>
        <p:spPr>
          <a:xfrm>
            <a:off x="720000" y="3040822"/>
            <a:ext cx="33549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52" name="Google Shape;52;p32"/>
          <p:cNvSpPr txBox="1"/>
          <p:nvPr>
            <p:ph idx="6" type="subTitle"/>
          </p:nvPr>
        </p:nvSpPr>
        <p:spPr>
          <a:xfrm>
            <a:off x="4937875" y="1544000"/>
            <a:ext cx="33549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Merriweather"/>
              <a:buNone/>
              <a:defRPr sz="1800">
                <a:solidFill>
                  <a:schemeClr val="dk1"/>
                </a:solidFill>
                <a:latin typeface="Merriweather"/>
                <a:ea typeface="Merriweather"/>
                <a:cs typeface="Merriweather"/>
                <a:sym typeface="Merriweather"/>
              </a:defRPr>
            </a:lvl1pPr>
            <a:lvl2pPr lvl="1"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2pPr>
            <a:lvl3pPr lvl="2"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3pPr>
            <a:lvl4pPr lvl="3"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4pPr>
            <a:lvl5pPr lvl="4"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5pPr>
            <a:lvl6pPr lvl="5"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6pPr>
            <a:lvl7pPr lvl="6"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7pPr>
            <a:lvl8pPr lvl="7"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8pPr>
            <a:lvl9pPr lvl="8" algn="ctr">
              <a:lnSpc>
                <a:spcPct val="100000"/>
              </a:lnSpc>
              <a:spcBef>
                <a:spcPts val="0"/>
              </a:spcBef>
              <a:spcAft>
                <a:spcPts val="0"/>
              </a:spcAft>
              <a:buSzPts val="2400"/>
              <a:buFont typeface="Merriweather"/>
              <a:buNone/>
              <a:defRPr b="1" sz="2400">
                <a:latin typeface="Merriweather"/>
                <a:ea typeface="Merriweather"/>
                <a:cs typeface="Merriweather"/>
                <a:sym typeface="Merriweather"/>
              </a:defRPr>
            </a:lvl9pPr>
          </a:lstStyle>
          <a:p/>
        </p:txBody>
      </p:sp>
      <p:sp>
        <p:nvSpPr>
          <p:cNvPr id="53" name="Google Shape;53;p3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pic>
        <p:nvPicPr>
          <p:cNvPr id="55" name="Google Shape;55;p33"/>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56" name="Google Shape;56;p33"/>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57" name="Google Shape;57;p33"/>
          <p:cNvSpPr txBox="1"/>
          <p:nvPr>
            <p:ph type="title"/>
          </p:nvPr>
        </p:nvSpPr>
        <p:spPr>
          <a:xfrm>
            <a:off x="4679400" y="2496475"/>
            <a:ext cx="36495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33"/>
          <p:cNvSpPr txBox="1"/>
          <p:nvPr>
            <p:ph idx="2" type="title"/>
          </p:nvPr>
        </p:nvSpPr>
        <p:spPr>
          <a:xfrm>
            <a:off x="4679400" y="1853175"/>
            <a:ext cx="12888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pic>
        <p:nvPicPr>
          <p:cNvPr id="59" name="Google Shape;59;p33"/>
          <p:cNvPicPr preferRelativeResize="0"/>
          <p:nvPr/>
        </p:nvPicPr>
        <p:blipFill rotWithShape="1">
          <a:blip r:embed="rId3">
            <a:alphaModFix/>
          </a:blip>
          <a:srcRect b="0" l="0" r="0" t="0"/>
          <a:stretch/>
        </p:blipFill>
        <p:spPr>
          <a:xfrm flipH="1" rot="-9625077">
            <a:off x="7655291" y="-242351"/>
            <a:ext cx="1278501" cy="186374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 name="Shape 60"/>
        <p:cNvGrpSpPr/>
        <p:nvPr/>
      </p:nvGrpSpPr>
      <p:grpSpPr>
        <a:xfrm>
          <a:off x="0" y="0"/>
          <a:ext cx="0" cy="0"/>
          <a:chOff x="0" y="0"/>
          <a:chExt cx="0" cy="0"/>
        </a:xfrm>
      </p:grpSpPr>
      <p:pic>
        <p:nvPicPr>
          <p:cNvPr id="61" name="Google Shape;61;p34"/>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62" name="Google Shape;62;p34"/>
          <p:cNvSpPr txBox="1"/>
          <p:nvPr>
            <p:ph type="title"/>
          </p:nvPr>
        </p:nvSpPr>
        <p:spPr>
          <a:xfrm>
            <a:off x="713225" y="537275"/>
            <a:ext cx="3606900" cy="48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sz="2200"/>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63" name="Google Shape;63;p34"/>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pic>
        <p:nvPicPr>
          <p:cNvPr id="64" name="Google Shape;64;p34"/>
          <p:cNvPicPr preferRelativeResize="0"/>
          <p:nvPr/>
        </p:nvPicPr>
        <p:blipFill rotWithShape="1">
          <a:blip r:embed="rId3">
            <a:alphaModFix/>
          </a:blip>
          <a:srcRect b="0" l="0" r="0" t="0"/>
          <a:stretch/>
        </p:blipFill>
        <p:spPr>
          <a:xfrm flipH="1" rot="-6066549">
            <a:off x="7950896" y="3886973"/>
            <a:ext cx="1744588" cy="186374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65" name="Shape 65"/>
        <p:cNvGrpSpPr/>
        <p:nvPr/>
      </p:nvGrpSpPr>
      <p:grpSpPr>
        <a:xfrm>
          <a:off x="0" y="0"/>
          <a:ext cx="0" cy="0"/>
          <a:chOff x="0" y="0"/>
          <a:chExt cx="0" cy="0"/>
        </a:xfrm>
      </p:grpSpPr>
      <p:pic>
        <p:nvPicPr>
          <p:cNvPr id="66" name="Google Shape;66;p35"/>
          <p:cNvPicPr preferRelativeResize="0"/>
          <p:nvPr/>
        </p:nvPicPr>
        <p:blipFill rotWithShape="1">
          <a:blip r:embed="rId2">
            <a:alphaModFix amt="23000"/>
          </a:blip>
          <a:srcRect b="0" l="0" r="0" t="0"/>
          <a:stretch/>
        </p:blipFill>
        <p:spPr>
          <a:xfrm flipH="1" rot="10800000">
            <a:off x="0" y="0"/>
            <a:ext cx="9143995" cy="5143500"/>
          </a:xfrm>
          <a:prstGeom prst="rect">
            <a:avLst/>
          </a:prstGeom>
          <a:noFill/>
          <a:ln>
            <a:noFill/>
          </a:ln>
        </p:spPr>
      </p:pic>
      <p:sp>
        <p:nvSpPr>
          <p:cNvPr id="67" name="Google Shape;67;p35"/>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68" name="Google Shape;68;p35"/>
          <p:cNvSpPr txBox="1"/>
          <p:nvPr>
            <p:ph idx="1" type="body"/>
          </p:nvPr>
        </p:nvSpPr>
        <p:spPr>
          <a:xfrm>
            <a:off x="720000" y="1503663"/>
            <a:ext cx="6555000" cy="2357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69" name="Google Shape;69;p35"/>
          <p:cNvSpPr txBox="1"/>
          <p:nvPr>
            <p:ph type="title"/>
          </p:nvPr>
        </p:nvSpPr>
        <p:spPr>
          <a:xfrm>
            <a:off x="720000" y="539500"/>
            <a:ext cx="5637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70" name="Google Shape;70;p35"/>
          <p:cNvPicPr preferRelativeResize="0"/>
          <p:nvPr/>
        </p:nvPicPr>
        <p:blipFill rotWithShape="1">
          <a:blip r:embed="rId3">
            <a:alphaModFix/>
          </a:blip>
          <a:srcRect b="0" l="0" r="0" t="0"/>
          <a:stretch/>
        </p:blipFill>
        <p:spPr>
          <a:xfrm flipH="1" rot="36">
            <a:off x="7939825" y="3438710"/>
            <a:ext cx="1247398" cy="1831182"/>
          </a:xfrm>
          <a:prstGeom prst="rect">
            <a:avLst/>
          </a:prstGeom>
          <a:noFill/>
          <a:ln>
            <a:noFill/>
          </a:ln>
        </p:spPr>
      </p:pic>
      <p:pic>
        <p:nvPicPr>
          <p:cNvPr id="71" name="Google Shape;71;p35"/>
          <p:cNvPicPr preferRelativeResize="0"/>
          <p:nvPr/>
        </p:nvPicPr>
        <p:blipFill rotWithShape="1">
          <a:blip r:embed="rId4">
            <a:alphaModFix/>
          </a:blip>
          <a:srcRect b="0" l="0" r="0" t="0"/>
          <a:stretch/>
        </p:blipFill>
        <p:spPr>
          <a:xfrm flipH="1" rot="-2700000">
            <a:off x="7404749" y="3777177"/>
            <a:ext cx="1216251" cy="16536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72" name="Shape 72"/>
        <p:cNvGrpSpPr/>
        <p:nvPr/>
      </p:nvGrpSpPr>
      <p:grpSpPr>
        <a:xfrm>
          <a:off x="0" y="0"/>
          <a:ext cx="0" cy="0"/>
          <a:chOff x="0" y="0"/>
          <a:chExt cx="0" cy="0"/>
        </a:xfrm>
      </p:grpSpPr>
      <p:pic>
        <p:nvPicPr>
          <p:cNvPr id="73" name="Google Shape;73;p36"/>
          <p:cNvPicPr preferRelativeResize="0"/>
          <p:nvPr/>
        </p:nvPicPr>
        <p:blipFill rotWithShape="1">
          <a:blip r:embed="rId2">
            <a:alphaModFix amt="23000"/>
          </a:blip>
          <a:srcRect b="0" l="0" r="0" t="0"/>
          <a:stretch/>
        </p:blipFill>
        <p:spPr>
          <a:xfrm rot="10800000">
            <a:off x="0" y="0"/>
            <a:ext cx="9143995" cy="5143500"/>
          </a:xfrm>
          <a:prstGeom prst="rect">
            <a:avLst/>
          </a:prstGeom>
          <a:noFill/>
          <a:ln>
            <a:noFill/>
          </a:ln>
        </p:spPr>
      </p:pic>
      <p:sp>
        <p:nvSpPr>
          <p:cNvPr id="74" name="Google Shape;74;p36"/>
          <p:cNvSpPr/>
          <p:nvPr/>
        </p:nvSpPr>
        <p:spPr>
          <a:xfrm>
            <a:off x="302950" y="282500"/>
            <a:ext cx="8551800" cy="45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ans"/>
              <a:ea typeface="PT Sans"/>
              <a:cs typeface="PT Sans"/>
              <a:sym typeface="PT Sans"/>
            </a:endParaRPr>
          </a:p>
        </p:txBody>
      </p:sp>
      <p:sp>
        <p:nvSpPr>
          <p:cNvPr id="75" name="Google Shape;75;p36"/>
          <p:cNvSpPr txBox="1"/>
          <p:nvPr>
            <p:ph type="title"/>
          </p:nvPr>
        </p:nvSpPr>
        <p:spPr>
          <a:xfrm>
            <a:off x="713225" y="539500"/>
            <a:ext cx="2074200" cy="8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76" name="Google Shape;76;p36"/>
          <p:cNvSpPr txBox="1"/>
          <p:nvPr>
            <p:ph idx="1" type="subTitle"/>
          </p:nvPr>
        </p:nvSpPr>
        <p:spPr>
          <a:xfrm>
            <a:off x="713225" y="1625519"/>
            <a:ext cx="2074200" cy="10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36"/>
          <p:cNvSpPr/>
          <p:nvPr>
            <p:ph idx="2" type="pic"/>
          </p:nvPr>
        </p:nvSpPr>
        <p:spPr>
          <a:xfrm>
            <a:off x="6145075" y="582375"/>
            <a:ext cx="2285700" cy="3978900"/>
          </a:xfrm>
          <a:prstGeom prst="rect">
            <a:avLst/>
          </a:prstGeom>
          <a:noFill/>
          <a:ln>
            <a:noFill/>
          </a:ln>
        </p:spPr>
      </p:sp>
      <p:sp>
        <p:nvSpPr>
          <p:cNvPr id="78" name="Google Shape;78;p36"/>
          <p:cNvSpPr/>
          <p:nvPr>
            <p:ph idx="3" type="pic"/>
          </p:nvPr>
        </p:nvSpPr>
        <p:spPr>
          <a:xfrm>
            <a:off x="817300" y="3023763"/>
            <a:ext cx="5158800" cy="1537500"/>
          </a:xfrm>
          <a:prstGeom prst="rect">
            <a:avLst/>
          </a:prstGeom>
          <a:noFill/>
          <a:ln>
            <a:noFill/>
          </a:ln>
        </p:spPr>
      </p:sp>
      <p:sp>
        <p:nvSpPr>
          <p:cNvPr id="79" name="Google Shape;79;p36"/>
          <p:cNvSpPr/>
          <p:nvPr>
            <p:ph idx="4" type="pic"/>
          </p:nvPr>
        </p:nvSpPr>
        <p:spPr>
          <a:xfrm>
            <a:off x="3314050" y="582375"/>
            <a:ext cx="2661900" cy="2285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1pPr>
            <a:lvl2pPr lvl="1"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2pPr>
            <a:lvl3pPr lvl="2"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3pPr>
            <a:lvl4pPr lvl="3"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4pPr>
            <a:lvl5pPr lvl="4"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5pPr>
            <a:lvl6pPr lvl="5"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6pPr>
            <a:lvl7pPr lvl="6"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7pPr>
            <a:lvl8pPr lvl="7"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8pPr>
            <a:lvl9pPr lvl="8" marR="0" rtl="0" algn="l">
              <a:lnSpc>
                <a:spcPct val="100000"/>
              </a:lnSpc>
              <a:spcBef>
                <a:spcPts val="0"/>
              </a:spcBef>
              <a:spcAft>
                <a:spcPts val="0"/>
              </a:spcAft>
              <a:buClr>
                <a:schemeClr val="dk1"/>
              </a:buClr>
              <a:buSzPts val="2700"/>
              <a:buFont typeface="Merriweather"/>
              <a:buNone/>
              <a:defRPr b="0" i="0" sz="2700" u="none" cap="none" strike="noStrike">
                <a:solidFill>
                  <a:schemeClr val="dk1"/>
                </a:solidFill>
                <a:latin typeface="Merriweather"/>
                <a:ea typeface="Merriweather"/>
                <a:cs typeface="Merriweather"/>
                <a:sym typeface="Merriweather"/>
              </a:defRPr>
            </a:lvl9pPr>
          </a:lstStyle>
          <a:p/>
        </p:txBody>
      </p:sp>
      <p:sp>
        <p:nvSpPr>
          <p:cNvPr id="7" name="Google Shape;7;p2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1pPr>
            <a:lvl2pPr indent="-304800" lvl="1" marL="9144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2pPr>
            <a:lvl3pPr indent="-304800" lvl="2" marL="13716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3pPr>
            <a:lvl4pPr indent="-304800" lvl="3" marL="18288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4pPr>
            <a:lvl5pPr indent="-304800" lvl="4" marL="22860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5pPr>
            <a:lvl6pPr indent="-304800" lvl="5" marL="27432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6pPr>
            <a:lvl7pPr indent="-304800" lvl="6" marL="32004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7pPr>
            <a:lvl8pPr indent="-304800" lvl="7" marL="36576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8pPr>
            <a:lvl9pPr indent="-304800" lvl="8" marL="4114800" marR="0" rtl="0" algn="l">
              <a:lnSpc>
                <a:spcPct val="100000"/>
              </a:lnSpc>
              <a:spcBef>
                <a:spcPts val="0"/>
              </a:spcBef>
              <a:spcAft>
                <a:spcPts val="0"/>
              </a:spcAft>
              <a:buClr>
                <a:schemeClr val="dk1"/>
              </a:buClr>
              <a:buSzPts val="1200"/>
              <a:buFont typeface="PT Sans"/>
              <a:buChar char="■"/>
              <a:defRPr b="0" i="0" sz="1200" u="none" cap="none" strike="noStrike">
                <a:solidFill>
                  <a:schemeClr val="dk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1.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59.jpg"/><Relationship Id="rId5" Type="http://schemas.openxmlformats.org/officeDocument/2006/relationships/image" Target="../media/image60.jpg"/><Relationship Id="rId6" Type="http://schemas.openxmlformats.org/officeDocument/2006/relationships/image" Target="../media/image62.jpg"/><Relationship Id="rId7" Type="http://schemas.openxmlformats.org/officeDocument/2006/relationships/image" Target="../media/image68.jpg"/><Relationship Id="rId8" Type="http://schemas.openxmlformats.org/officeDocument/2006/relationships/image" Target="../media/image6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
          <p:cNvSpPr txBox="1"/>
          <p:nvPr>
            <p:ph type="ctrTitle"/>
          </p:nvPr>
        </p:nvSpPr>
        <p:spPr>
          <a:xfrm>
            <a:off x="557133" y="129578"/>
            <a:ext cx="7836300" cy="176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US" sz="4000">
                <a:solidFill>
                  <a:srgbClr val="C03100"/>
                </a:solidFill>
                <a:latin typeface="Arial"/>
                <a:ea typeface="Arial"/>
                <a:cs typeface="Arial"/>
                <a:sym typeface="Arial"/>
              </a:rPr>
              <a:t>Deep Learning Flower Identification Project</a:t>
            </a:r>
            <a:endParaRPr b="1" sz="4000">
              <a:solidFill>
                <a:srgbClr val="C03100"/>
              </a:solidFill>
              <a:latin typeface="Arial"/>
              <a:ea typeface="Arial"/>
              <a:cs typeface="Arial"/>
              <a:sym typeface="Arial"/>
            </a:endParaRPr>
          </a:p>
        </p:txBody>
      </p:sp>
      <p:sp>
        <p:nvSpPr>
          <p:cNvPr id="182" name="Google Shape;182;p1"/>
          <p:cNvSpPr txBox="1"/>
          <p:nvPr>
            <p:ph idx="1" type="subTitle"/>
          </p:nvPr>
        </p:nvSpPr>
        <p:spPr>
          <a:xfrm>
            <a:off x="370462" y="3278633"/>
            <a:ext cx="42138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US" sz="1800">
                <a:solidFill>
                  <a:srgbClr val="6C1410"/>
                </a:solidFill>
                <a:latin typeface="Arial"/>
                <a:ea typeface="Arial"/>
                <a:cs typeface="Arial"/>
                <a:sym typeface="Arial"/>
              </a:rPr>
              <a:t>Prepared By,</a:t>
            </a:r>
            <a:endParaRPr b="1"/>
          </a:p>
          <a:p>
            <a:pPr indent="0" lvl="0" marL="0" rtl="0" algn="l">
              <a:lnSpc>
                <a:spcPct val="100000"/>
              </a:lnSpc>
              <a:spcBef>
                <a:spcPts val="0"/>
              </a:spcBef>
              <a:spcAft>
                <a:spcPts val="0"/>
              </a:spcAft>
              <a:buSzPts val="1200"/>
              <a:buNone/>
            </a:pPr>
            <a:r>
              <a:t/>
            </a:r>
            <a:endParaRPr>
              <a:solidFill>
                <a:srgbClr val="6C1410"/>
              </a:solidFill>
              <a:latin typeface="Arial"/>
              <a:ea typeface="Arial"/>
              <a:cs typeface="Arial"/>
              <a:sym typeface="Arial"/>
            </a:endParaRPr>
          </a:p>
          <a:p>
            <a:pPr indent="0" lvl="0" marL="0" rtl="0" algn="l">
              <a:lnSpc>
                <a:spcPct val="100000"/>
              </a:lnSpc>
              <a:spcBef>
                <a:spcPts val="0"/>
              </a:spcBef>
              <a:spcAft>
                <a:spcPts val="0"/>
              </a:spcAft>
              <a:buSzPts val="1200"/>
              <a:buNone/>
            </a:pPr>
            <a:r>
              <a:rPr lang="en-US" sz="1400">
                <a:solidFill>
                  <a:srgbClr val="6C1410"/>
                </a:solidFill>
                <a:latin typeface="Arial"/>
                <a:ea typeface="Arial"/>
                <a:cs typeface="Arial"/>
                <a:sym typeface="Arial"/>
              </a:rPr>
              <a:t>Vrinda Patel</a:t>
            </a:r>
            <a:endParaRPr/>
          </a:p>
          <a:p>
            <a:pPr indent="0" lvl="0" marL="0" rtl="0" algn="l">
              <a:lnSpc>
                <a:spcPct val="100000"/>
              </a:lnSpc>
              <a:spcBef>
                <a:spcPts val="0"/>
              </a:spcBef>
              <a:spcAft>
                <a:spcPts val="0"/>
              </a:spcAft>
              <a:buSzPts val="1200"/>
              <a:buNone/>
            </a:pPr>
            <a:r>
              <a:rPr lang="en-US" sz="1400">
                <a:solidFill>
                  <a:srgbClr val="6C1410"/>
                </a:solidFill>
                <a:latin typeface="Arial"/>
                <a:ea typeface="Arial"/>
                <a:cs typeface="Arial"/>
                <a:sym typeface="Arial"/>
              </a:rPr>
              <a:t>Lindsay McCulloch </a:t>
            </a:r>
            <a:endParaRPr/>
          </a:p>
          <a:p>
            <a:pPr indent="0" lvl="0" marL="0" rtl="0" algn="l">
              <a:lnSpc>
                <a:spcPct val="100000"/>
              </a:lnSpc>
              <a:spcBef>
                <a:spcPts val="0"/>
              </a:spcBef>
              <a:spcAft>
                <a:spcPts val="0"/>
              </a:spcAft>
              <a:buSzPts val="1200"/>
              <a:buNone/>
            </a:pPr>
            <a:r>
              <a:rPr lang="en-US" sz="1400">
                <a:solidFill>
                  <a:srgbClr val="6C1410"/>
                </a:solidFill>
                <a:latin typeface="Arial"/>
                <a:ea typeface="Arial"/>
                <a:cs typeface="Arial"/>
                <a:sym typeface="Arial"/>
              </a:rPr>
              <a:t>Yashada Kulkarni</a:t>
            </a:r>
            <a:endParaRPr/>
          </a:p>
          <a:p>
            <a:pPr indent="0" lvl="0" marL="0" rtl="0" algn="l">
              <a:lnSpc>
                <a:spcPct val="100000"/>
              </a:lnSpc>
              <a:spcBef>
                <a:spcPts val="0"/>
              </a:spcBef>
              <a:spcAft>
                <a:spcPts val="0"/>
              </a:spcAft>
              <a:buSzPts val="1200"/>
              <a:buNone/>
            </a:pPr>
            <a:r>
              <a:rPr lang="en-US" sz="1400">
                <a:solidFill>
                  <a:srgbClr val="6C1410"/>
                </a:solidFill>
                <a:latin typeface="Arial"/>
                <a:ea typeface="Arial"/>
                <a:cs typeface="Arial"/>
                <a:sym typeface="Arial"/>
              </a:rPr>
              <a:t>Sri Penumatcha</a:t>
            </a:r>
            <a:endParaRPr sz="1400">
              <a:solidFill>
                <a:srgbClr val="6C1410"/>
              </a:solidFill>
              <a:latin typeface="Arial"/>
              <a:ea typeface="Arial"/>
              <a:cs typeface="Arial"/>
              <a:sym typeface="Arial"/>
            </a:endParaRPr>
          </a:p>
        </p:txBody>
      </p:sp>
      <p:grpSp>
        <p:nvGrpSpPr>
          <p:cNvPr id="183" name="Google Shape;183;p1"/>
          <p:cNvGrpSpPr/>
          <p:nvPr/>
        </p:nvGrpSpPr>
        <p:grpSpPr>
          <a:xfrm>
            <a:off x="5171322" y="1760050"/>
            <a:ext cx="3859468" cy="3383450"/>
            <a:chOff x="4655275" y="758727"/>
            <a:chExt cx="3859468" cy="3383450"/>
          </a:xfrm>
        </p:grpSpPr>
        <p:pic>
          <p:nvPicPr>
            <p:cNvPr id="184" name="Google Shape;184;p1"/>
            <p:cNvPicPr preferRelativeResize="0"/>
            <p:nvPr/>
          </p:nvPicPr>
          <p:blipFill rotWithShape="1">
            <a:blip r:embed="rId3">
              <a:alphaModFix/>
            </a:blip>
            <a:srcRect b="0" l="0" r="0" t="0"/>
            <a:stretch/>
          </p:blipFill>
          <p:spPr>
            <a:xfrm>
              <a:off x="4655275" y="842322"/>
              <a:ext cx="696900" cy="838052"/>
            </a:xfrm>
            <a:prstGeom prst="rect">
              <a:avLst/>
            </a:prstGeom>
            <a:noFill/>
            <a:ln>
              <a:noFill/>
            </a:ln>
          </p:spPr>
        </p:pic>
        <p:grpSp>
          <p:nvGrpSpPr>
            <p:cNvPr id="185" name="Google Shape;185;p1"/>
            <p:cNvGrpSpPr/>
            <p:nvPr/>
          </p:nvGrpSpPr>
          <p:grpSpPr>
            <a:xfrm>
              <a:off x="5150027" y="758727"/>
              <a:ext cx="3364716" cy="3383450"/>
              <a:chOff x="5150027" y="758727"/>
              <a:chExt cx="3364716" cy="3383450"/>
            </a:xfrm>
          </p:grpSpPr>
          <p:pic>
            <p:nvPicPr>
              <p:cNvPr id="186" name="Google Shape;186;p1"/>
              <p:cNvPicPr preferRelativeResize="0"/>
              <p:nvPr/>
            </p:nvPicPr>
            <p:blipFill rotWithShape="1">
              <a:blip r:embed="rId4">
                <a:alphaModFix/>
              </a:blip>
              <a:srcRect b="0" l="0" r="0" t="0"/>
              <a:stretch/>
            </p:blipFill>
            <p:spPr>
              <a:xfrm rot="608642">
                <a:off x="6715924" y="881574"/>
                <a:ext cx="1603999" cy="2354677"/>
              </a:xfrm>
              <a:prstGeom prst="rect">
                <a:avLst/>
              </a:prstGeom>
              <a:noFill/>
              <a:ln>
                <a:noFill/>
              </a:ln>
            </p:spPr>
          </p:pic>
          <p:pic>
            <p:nvPicPr>
              <p:cNvPr id="187" name="Google Shape;187;p1"/>
              <p:cNvPicPr preferRelativeResize="0"/>
              <p:nvPr/>
            </p:nvPicPr>
            <p:blipFill rotWithShape="1">
              <a:blip r:embed="rId5">
                <a:alphaModFix/>
              </a:blip>
              <a:srcRect b="0" l="0" r="0" t="0"/>
              <a:stretch/>
            </p:blipFill>
            <p:spPr>
              <a:xfrm flipH="1">
                <a:off x="5150027" y="1194950"/>
                <a:ext cx="3113548" cy="2943400"/>
              </a:xfrm>
              <a:prstGeom prst="rect">
                <a:avLst/>
              </a:prstGeom>
              <a:noFill/>
              <a:ln>
                <a:noFill/>
              </a:ln>
            </p:spPr>
          </p:pic>
          <p:pic>
            <p:nvPicPr>
              <p:cNvPr id="188" name="Google Shape;188;p1"/>
              <p:cNvPicPr preferRelativeResize="0"/>
              <p:nvPr/>
            </p:nvPicPr>
            <p:blipFill rotWithShape="1">
              <a:blip r:embed="rId6">
                <a:alphaModFix/>
              </a:blip>
              <a:srcRect b="0" l="0" r="0" t="0"/>
              <a:stretch/>
            </p:blipFill>
            <p:spPr>
              <a:xfrm>
                <a:off x="5829126" y="3086360"/>
                <a:ext cx="1079675" cy="1055817"/>
              </a:xfrm>
              <a:prstGeom prst="rect">
                <a:avLst/>
              </a:prstGeom>
              <a:noFill/>
              <a:ln>
                <a:noFill/>
              </a:ln>
            </p:spPr>
          </p:pic>
        </p:grpSp>
      </p:grpSp>
      <p:grpSp>
        <p:nvGrpSpPr>
          <p:cNvPr id="189" name="Google Shape;189;p1"/>
          <p:cNvGrpSpPr/>
          <p:nvPr/>
        </p:nvGrpSpPr>
        <p:grpSpPr>
          <a:xfrm rot="8100000">
            <a:off x="-181880" y="-198463"/>
            <a:ext cx="1845247" cy="1783433"/>
            <a:chOff x="3243402" y="3789425"/>
            <a:chExt cx="1845265" cy="1783450"/>
          </a:xfrm>
        </p:grpSpPr>
        <p:pic>
          <p:nvPicPr>
            <p:cNvPr id="190" name="Google Shape;190;p1"/>
            <p:cNvPicPr preferRelativeResize="0"/>
            <p:nvPr/>
          </p:nvPicPr>
          <p:blipFill rotWithShape="1">
            <a:blip r:embed="rId4">
              <a:alphaModFix/>
            </a:blip>
            <a:srcRect b="0" l="0" r="0" t="0"/>
            <a:stretch/>
          </p:blipFill>
          <p:spPr>
            <a:xfrm rot="-792487">
              <a:off x="3409609" y="3891449"/>
              <a:ext cx="1075885" cy="1579403"/>
            </a:xfrm>
            <a:prstGeom prst="rect">
              <a:avLst/>
            </a:prstGeom>
            <a:noFill/>
            <a:ln>
              <a:noFill/>
            </a:ln>
          </p:spPr>
        </p:pic>
        <p:pic>
          <p:nvPicPr>
            <p:cNvPr id="191" name="Google Shape;191;p1"/>
            <p:cNvPicPr preferRelativeResize="0"/>
            <p:nvPr/>
          </p:nvPicPr>
          <p:blipFill rotWithShape="1">
            <a:blip r:embed="rId7">
              <a:alphaModFix/>
            </a:blip>
            <a:srcRect b="0" l="0" r="0" t="0"/>
            <a:stretch/>
          </p:blipFill>
          <p:spPr>
            <a:xfrm rot="4666748">
              <a:off x="4136846" y="4353318"/>
              <a:ext cx="750939" cy="1016784"/>
            </a:xfrm>
            <a:prstGeom prst="rect">
              <a:avLst/>
            </a:prstGeom>
            <a:noFill/>
            <a:ln>
              <a:noFill/>
            </a:ln>
          </p:spPr>
        </p:pic>
        <p:pic>
          <p:nvPicPr>
            <p:cNvPr id="192" name="Google Shape;192;p1"/>
            <p:cNvPicPr preferRelativeResize="0"/>
            <p:nvPr/>
          </p:nvPicPr>
          <p:blipFill rotWithShape="1">
            <a:blip r:embed="rId8">
              <a:alphaModFix/>
            </a:blip>
            <a:srcRect b="0" l="0" r="0" t="0"/>
            <a:stretch/>
          </p:blipFill>
          <p:spPr>
            <a:xfrm rot="620256">
              <a:off x="4267443" y="3909641"/>
              <a:ext cx="625735" cy="137920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g2f0baa155e1_3_32"/>
          <p:cNvGrpSpPr/>
          <p:nvPr/>
        </p:nvGrpSpPr>
        <p:grpSpPr>
          <a:xfrm>
            <a:off x="5955097" y="2262174"/>
            <a:ext cx="3044760" cy="2693477"/>
            <a:chOff x="5317347" y="1627449"/>
            <a:chExt cx="3044760" cy="2693477"/>
          </a:xfrm>
        </p:grpSpPr>
        <p:pic>
          <p:nvPicPr>
            <p:cNvPr id="275" name="Google Shape;275;g2f0baa155e1_3_32"/>
            <p:cNvPicPr preferRelativeResize="0"/>
            <p:nvPr/>
          </p:nvPicPr>
          <p:blipFill rotWithShape="1">
            <a:blip r:embed="rId3">
              <a:alphaModFix/>
            </a:blip>
            <a:srcRect b="-2654" l="0" r="0" t="-2664"/>
            <a:stretch/>
          </p:blipFill>
          <p:spPr>
            <a:xfrm rot="1086316">
              <a:off x="7294934" y="2084076"/>
              <a:ext cx="848483" cy="1542623"/>
            </a:xfrm>
            <a:prstGeom prst="rect">
              <a:avLst/>
            </a:prstGeom>
            <a:noFill/>
            <a:ln>
              <a:noFill/>
            </a:ln>
          </p:spPr>
        </p:pic>
        <p:pic>
          <p:nvPicPr>
            <p:cNvPr id="276" name="Google Shape;276;g2f0baa155e1_3_32"/>
            <p:cNvPicPr preferRelativeResize="0"/>
            <p:nvPr/>
          </p:nvPicPr>
          <p:blipFill rotWithShape="1">
            <a:blip r:embed="rId4">
              <a:alphaModFix/>
            </a:blip>
            <a:srcRect b="2615" l="0" r="0" t="2606"/>
            <a:stretch/>
          </p:blipFill>
          <p:spPr>
            <a:xfrm rot="-2416926">
              <a:off x="5681244" y="2233543"/>
              <a:ext cx="1031110" cy="1503826"/>
            </a:xfrm>
            <a:prstGeom prst="rect">
              <a:avLst/>
            </a:prstGeom>
            <a:noFill/>
            <a:ln>
              <a:noFill/>
            </a:ln>
          </p:spPr>
        </p:pic>
        <p:pic>
          <p:nvPicPr>
            <p:cNvPr id="277" name="Google Shape;277;g2f0baa155e1_3_32"/>
            <p:cNvPicPr preferRelativeResize="0"/>
            <p:nvPr/>
          </p:nvPicPr>
          <p:blipFill rotWithShape="1">
            <a:blip r:embed="rId5">
              <a:alphaModFix/>
            </a:blip>
            <a:srcRect b="3686" l="0" r="0" t="3695"/>
            <a:stretch/>
          </p:blipFill>
          <p:spPr>
            <a:xfrm>
              <a:off x="6438203" y="1627449"/>
              <a:ext cx="1106056" cy="1503835"/>
            </a:xfrm>
            <a:prstGeom prst="rect">
              <a:avLst/>
            </a:prstGeom>
            <a:noFill/>
            <a:ln>
              <a:noFill/>
            </a:ln>
          </p:spPr>
        </p:pic>
        <p:pic>
          <p:nvPicPr>
            <p:cNvPr id="278" name="Google Shape;278;g2f0baa155e1_3_32"/>
            <p:cNvPicPr preferRelativeResize="0"/>
            <p:nvPr/>
          </p:nvPicPr>
          <p:blipFill rotWithShape="1">
            <a:blip r:embed="rId6">
              <a:alphaModFix/>
            </a:blip>
            <a:srcRect b="0" l="0" r="0" t="0"/>
            <a:stretch/>
          </p:blipFill>
          <p:spPr>
            <a:xfrm>
              <a:off x="5915725" y="1941650"/>
              <a:ext cx="2227250" cy="2379276"/>
            </a:xfrm>
            <a:prstGeom prst="rect">
              <a:avLst/>
            </a:prstGeom>
            <a:noFill/>
            <a:ln>
              <a:noFill/>
            </a:ln>
          </p:spPr>
        </p:pic>
      </p:grpSp>
      <p:sp>
        <p:nvSpPr>
          <p:cNvPr id="279" name="Google Shape;279;g2f0baa155e1_3_32"/>
          <p:cNvSpPr txBox="1"/>
          <p:nvPr/>
        </p:nvSpPr>
        <p:spPr>
          <a:xfrm>
            <a:off x="1857003" y="1668185"/>
            <a:ext cx="55668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600">
                <a:solidFill>
                  <a:srgbClr val="C03100"/>
                </a:solidFill>
              </a:rPr>
              <a:t>Training, Testing and</a:t>
            </a:r>
            <a:endParaRPr b="1" sz="3600">
              <a:solidFill>
                <a:srgbClr val="C03100"/>
              </a:solidFill>
            </a:endParaRPr>
          </a:p>
          <a:p>
            <a:pPr indent="0" lvl="0" marL="0" marR="0" rtl="0" algn="ctr">
              <a:lnSpc>
                <a:spcPct val="100000"/>
              </a:lnSpc>
              <a:spcBef>
                <a:spcPts val="0"/>
              </a:spcBef>
              <a:spcAft>
                <a:spcPts val="0"/>
              </a:spcAft>
              <a:buNone/>
            </a:pPr>
            <a:r>
              <a:rPr b="1" lang="en-US" sz="3600">
                <a:solidFill>
                  <a:srgbClr val="C03100"/>
                </a:solidFill>
              </a:rPr>
              <a:t>Comparing our 4 CNN models</a:t>
            </a:r>
            <a:endParaRPr/>
          </a:p>
        </p:txBody>
      </p:sp>
      <p:grpSp>
        <p:nvGrpSpPr>
          <p:cNvPr id="280" name="Google Shape;280;g2f0baa155e1_3_32"/>
          <p:cNvGrpSpPr/>
          <p:nvPr/>
        </p:nvGrpSpPr>
        <p:grpSpPr>
          <a:xfrm rot="7844281">
            <a:off x="-716984" y="-265894"/>
            <a:ext cx="3519870" cy="2890368"/>
            <a:chOff x="549449" y="1126564"/>
            <a:chExt cx="3519877" cy="2890374"/>
          </a:xfrm>
        </p:grpSpPr>
        <p:pic>
          <p:nvPicPr>
            <p:cNvPr id="281" name="Google Shape;281;g2f0baa155e1_3_32"/>
            <p:cNvPicPr preferRelativeResize="0"/>
            <p:nvPr/>
          </p:nvPicPr>
          <p:blipFill rotWithShape="1">
            <a:blip r:embed="rId5">
              <a:alphaModFix/>
            </a:blip>
            <a:srcRect b="0" l="0" r="0" t="0"/>
            <a:stretch/>
          </p:blipFill>
          <p:spPr>
            <a:xfrm rot="1086301">
              <a:off x="2675693" y="1540955"/>
              <a:ext cx="1158133" cy="1700152"/>
            </a:xfrm>
            <a:prstGeom prst="rect">
              <a:avLst/>
            </a:prstGeom>
            <a:noFill/>
            <a:ln>
              <a:noFill/>
            </a:ln>
          </p:spPr>
        </p:pic>
        <p:pic>
          <p:nvPicPr>
            <p:cNvPr id="282" name="Google Shape;282;g2f0baa155e1_3_32"/>
            <p:cNvPicPr preferRelativeResize="0"/>
            <p:nvPr/>
          </p:nvPicPr>
          <p:blipFill rotWithShape="1">
            <a:blip r:embed="rId7">
              <a:alphaModFix/>
            </a:blip>
            <a:srcRect b="0" l="0" r="0" t="0"/>
            <a:stretch/>
          </p:blipFill>
          <p:spPr>
            <a:xfrm rot="-2416923">
              <a:off x="960852" y="1811777"/>
              <a:ext cx="1165717" cy="1700146"/>
            </a:xfrm>
            <a:prstGeom prst="rect">
              <a:avLst/>
            </a:prstGeom>
            <a:noFill/>
            <a:ln>
              <a:noFill/>
            </a:ln>
          </p:spPr>
        </p:pic>
        <p:pic>
          <p:nvPicPr>
            <p:cNvPr id="283" name="Google Shape;283;g2f0baa155e1_3_32"/>
            <p:cNvPicPr preferRelativeResize="0"/>
            <p:nvPr/>
          </p:nvPicPr>
          <p:blipFill rotWithShape="1">
            <a:blip r:embed="rId8">
              <a:alphaModFix/>
            </a:blip>
            <a:srcRect b="0" l="0" r="0" t="0"/>
            <a:stretch/>
          </p:blipFill>
          <p:spPr>
            <a:xfrm>
              <a:off x="1816628" y="1126564"/>
              <a:ext cx="1250448" cy="1700150"/>
            </a:xfrm>
            <a:prstGeom prst="rect">
              <a:avLst/>
            </a:prstGeom>
            <a:noFill/>
            <a:ln>
              <a:noFill/>
            </a:ln>
          </p:spPr>
        </p:pic>
        <p:pic>
          <p:nvPicPr>
            <p:cNvPr id="284" name="Google Shape;284;g2f0baa155e1_3_32"/>
            <p:cNvPicPr preferRelativeResize="0"/>
            <p:nvPr/>
          </p:nvPicPr>
          <p:blipFill rotWithShape="1">
            <a:blip r:embed="rId9">
              <a:alphaModFix/>
            </a:blip>
            <a:srcRect b="0" l="0" r="0" t="0"/>
            <a:stretch/>
          </p:blipFill>
          <p:spPr>
            <a:xfrm>
              <a:off x="1225930" y="1636497"/>
              <a:ext cx="2518017" cy="238044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f0baa155e1_3_62"/>
          <p:cNvSpPr txBox="1"/>
          <p:nvPr>
            <p:ph type="title"/>
          </p:nvPr>
        </p:nvSpPr>
        <p:spPr>
          <a:xfrm>
            <a:off x="713225" y="537275"/>
            <a:ext cx="6526800" cy="48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chemeClr val="dk2"/>
                </a:solidFill>
              </a:rPr>
              <a:t>Slightly different methods across our models </a:t>
            </a:r>
            <a:endParaRPr>
              <a:solidFill>
                <a:schemeClr val="dk2"/>
              </a:solidFill>
            </a:endParaRPr>
          </a:p>
        </p:txBody>
      </p:sp>
      <p:sp>
        <p:nvSpPr>
          <p:cNvPr id="290" name="Google Shape;290;g2f0baa155e1_3_62"/>
          <p:cNvSpPr/>
          <p:nvPr/>
        </p:nvSpPr>
        <p:spPr>
          <a:xfrm>
            <a:off x="461200" y="1310650"/>
            <a:ext cx="1356000" cy="114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PT Sans"/>
                <a:ea typeface="PT Sans"/>
                <a:cs typeface="PT Sans"/>
                <a:sym typeface="PT Sans"/>
              </a:rPr>
              <a:t>For Importing Data</a:t>
            </a:r>
            <a:endParaRPr b="1" sz="1900">
              <a:latin typeface="PT Sans"/>
              <a:ea typeface="PT Sans"/>
              <a:cs typeface="PT Sans"/>
              <a:sym typeface="PT Sans"/>
            </a:endParaRPr>
          </a:p>
        </p:txBody>
      </p:sp>
      <p:sp>
        <p:nvSpPr>
          <p:cNvPr id="291" name="Google Shape;291;g2f0baa155e1_3_62"/>
          <p:cNvSpPr/>
          <p:nvPr/>
        </p:nvSpPr>
        <p:spPr>
          <a:xfrm>
            <a:off x="2340800" y="1219850"/>
            <a:ext cx="3222900" cy="515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T Sans"/>
                <a:ea typeface="PT Sans"/>
                <a:cs typeface="PT Sans"/>
                <a:sym typeface="PT Sans"/>
              </a:rPr>
              <a:t>files stored locally, loaded using Python os module</a:t>
            </a:r>
            <a:endParaRPr>
              <a:latin typeface="PT Sans"/>
              <a:ea typeface="PT Sans"/>
              <a:cs typeface="PT Sans"/>
              <a:sym typeface="PT Sans"/>
            </a:endParaRPr>
          </a:p>
        </p:txBody>
      </p:sp>
      <p:sp>
        <p:nvSpPr>
          <p:cNvPr id="292" name="Google Shape;292;g2f0baa155e1_3_62"/>
          <p:cNvSpPr/>
          <p:nvPr/>
        </p:nvSpPr>
        <p:spPr>
          <a:xfrm>
            <a:off x="2340800" y="1902425"/>
            <a:ext cx="3222900" cy="85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T Sans"/>
                <a:ea typeface="PT Sans"/>
                <a:cs typeface="PT Sans"/>
                <a:sym typeface="PT Sans"/>
              </a:rPr>
              <a:t>from GitHub repo, using requests.get(), storing them as temp files, using os</a:t>
            </a:r>
            <a:endParaRPr>
              <a:latin typeface="PT Sans"/>
              <a:ea typeface="PT Sans"/>
              <a:cs typeface="PT Sans"/>
              <a:sym typeface="PT Sans"/>
            </a:endParaRPr>
          </a:p>
        </p:txBody>
      </p:sp>
      <p:sp>
        <p:nvSpPr>
          <p:cNvPr id="293" name="Google Shape;293;g2f0baa155e1_3_62"/>
          <p:cNvSpPr/>
          <p:nvPr/>
        </p:nvSpPr>
        <p:spPr>
          <a:xfrm>
            <a:off x="461200" y="3456950"/>
            <a:ext cx="1648200" cy="1146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PT Sans"/>
                <a:ea typeface="PT Sans"/>
                <a:cs typeface="PT Sans"/>
                <a:sym typeface="PT Sans"/>
              </a:rPr>
              <a:t>Data Preprocessing</a:t>
            </a:r>
            <a:endParaRPr b="1" sz="1900">
              <a:latin typeface="PT Sans"/>
              <a:ea typeface="PT Sans"/>
              <a:cs typeface="PT Sans"/>
              <a:sym typeface="PT Sans"/>
            </a:endParaRPr>
          </a:p>
        </p:txBody>
      </p:sp>
      <p:sp>
        <p:nvSpPr>
          <p:cNvPr id="294" name="Google Shape;294;g2f0baa155e1_3_62"/>
          <p:cNvSpPr/>
          <p:nvPr/>
        </p:nvSpPr>
        <p:spPr>
          <a:xfrm>
            <a:off x="2975800" y="3456950"/>
            <a:ext cx="4556400" cy="515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T Sans"/>
                <a:ea typeface="PT Sans"/>
                <a:cs typeface="PT Sans"/>
                <a:sym typeface="PT Sans"/>
              </a:rPr>
              <a:t>using data pipelines (image_dataset_from_directory)</a:t>
            </a:r>
            <a:endParaRPr>
              <a:latin typeface="PT Sans"/>
              <a:ea typeface="PT Sans"/>
              <a:cs typeface="PT Sans"/>
              <a:sym typeface="PT Sans"/>
            </a:endParaRPr>
          </a:p>
        </p:txBody>
      </p:sp>
      <p:sp>
        <p:nvSpPr>
          <p:cNvPr id="295" name="Google Shape;295;g2f0baa155e1_3_62"/>
          <p:cNvSpPr/>
          <p:nvPr/>
        </p:nvSpPr>
        <p:spPr>
          <a:xfrm>
            <a:off x="2975800" y="4024050"/>
            <a:ext cx="2245200" cy="515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T Sans"/>
                <a:ea typeface="PT Sans"/>
                <a:cs typeface="PT Sans"/>
                <a:sym typeface="PT Sans"/>
              </a:rPr>
              <a:t>manually creating arrays</a:t>
            </a:r>
            <a:endParaRPr>
              <a:latin typeface="PT Sans"/>
              <a:ea typeface="PT Sans"/>
              <a:cs typeface="PT Sans"/>
              <a:sym typeface="PT Sans"/>
            </a:endParaRPr>
          </a:p>
        </p:txBody>
      </p:sp>
      <p:cxnSp>
        <p:nvCxnSpPr>
          <p:cNvPr id="296" name="Google Shape;296;g2f0baa155e1_3_62"/>
          <p:cNvCxnSpPr>
            <a:stCxn id="290" idx="3"/>
            <a:endCxn id="291" idx="1"/>
          </p:cNvCxnSpPr>
          <p:nvPr/>
        </p:nvCxnSpPr>
        <p:spPr>
          <a:xfrm flipH="1" rot="10800000">
            <a:off x="1817200" y="1477450"/>
            <a:ext cx="523500" cy="4062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g2f0baa155e1_3_62"/>
          <p:cNvCxnSpPr>
            <a:stCxn id="290" idx="3"/>
            <a:endCxn id="292" idx="1"/>
          </p:cNvCxnSpPr>
          <p:nvPr/>
        </p:nvCxnSpPr>
        <p:spPr>
          <a:xfrm>
            <a:off x="1817200" y="1883650"/>
            <a:ext cx="523500" cy="4467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g2f0baa155e1_3_62"/>
          <p:cNvCxnSpPr>
            <a:stCxn id="293" idx="3"/>
            <a:endCxn id="294" idx="1"/>
          </p:cNvCxnSpPr>
          <p:nvPr/>
        </p:nvCxnSpPr>
        <p:spPr>
          <a:xfrm flipH="1" rot="10800000">
            <a:off x="2109400" y="3714650"/>
            <a:ext cx="866400" cy="3153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g2f0baa155e1_3_62"/>
          <p:cNvCxnSpPr>
            <a:stCxn id="293" idx="3"/>
            <a:endCxn id="295" idx="1"/>
          </p:cNvCxnSpPr>
          <p:nvPr/>
        </p:nvCxnSpPr>
        <p:spPr>
          <a:xfrm>
            <a:off x="2109400" y="4029950"/>
            <a:ext cx="866400" cy="25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2f0baa155e1_3_83"/>
          <p:cNvPicPr preferRelativeResize="0"/>
          <p:nvPr/>
        </p:nvPicPr>
        <p:blipFill>
          <a:blip r:embed="rId3">
            <a:alphaModFix/>
          </a:blip>
          <a:stretch>
            <a:fillRect/>
          </a:stretch>
        </p:blipFill>
        <p:spPr>
          <a:xfrm>
            <a:off x="568775" y="769525"/>
            <a:ext cx="7545627" cy="3818724"/>
          </a:xfrm>
          <a:prstGeom prst="rect">
            <a:avLst/>
          </a:prstGeom>
          <a:noFill/>
          <a:ln>
            <a:noFill/>
          </a:ln>
        </p:spPr>
      </p:pic>
      <p:sp>
        <p:nvSpPr>
          <p:cNvPr id="305" name="Google Shape;305;g2f0baa155e1_3_83"/>
          <p:cNvSpPr txBox="1"/>
          <p:nvPr>
            <p:ph type="title"/>
          </p:nvPr>
        </p:nvSpPr>
        <p:spPr>
          <a:xfrm>
            <a:off x="568775" y="286825"/>
            <a:ext cx="6526800" cy="48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solidFill>
                  <a:schemeClr val="dk2"/>
                </a:solidFill>
              </a:rPr>
              <a:t>Overview of </a:t>
            </a:r>
            <a:r>
              <a:rPr lang="en-US">
                <a:solidFill>
                  <a:schemeClr val="dk2"/>
                </a:solidFill>
              </a:rPr>
              <a:t>our models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g2f0baa155e1_3_0"/>
          <p:cNvGrpSpPr/>
          <p:nvPr/>
        </p:nvGrpSpPr>
        <p:grpSpPr>
          <a:xfrm>
            <a:off x="3243402" y="3789425"/>
            <a:ext cx="1845265" cy="1783450"/>
            <a:chOff x="3243402" y="3789425"/>
            <a:chExt cx="1845265" cy="1783450"/>
          </a:xfrm>
        </p:grpSpPr>
        <p:pic>
          <p:nvPicPr>
            <p:cNvPr id="311" name="Google Shape;311;g2f0baa155e1_3_0"/>
            <p:cNvPicPr preferRelativeResize="0"/>
            <p:nvPr/>
          </p:nvPicPr>
          <p:blipFill rotWithShape="1">
            <a:blip r:embed="rId3">
              <a:alphaModFix/>
            </a:blip>
            <a:srcRect b="0" l="0" r="0" t="0"/>
            <a:stretch/>
          </p:blipFill>
          <p:spPr>
            <a:xfrm rot="-792487">
              <a:off x="3409609" y="3891449"/>
              <a:ext cx="1075885" cy="1579403"/>
            </a:xfrm>
            <a:prstGeom prst="rect">
              <a:avLst/>
            </a:prstGeom>
            <a:noFill/>
            <a:ln>
              <a:noFill/>
            </a:ln>
          </p:spPr>
        </p:pic>
        <p:pic>
          <p:nvPicPr>
            <p:cNvPr id="312" name="Google Shape;312;g2f0baa155e1_3_0"/>
            <p:cNvPicPr preferRelativeResize="0"/>
            <p:nvPr/>
          </p:nvPicPr>
          <p:blipFill rotWithShape="1">
            <a:blip r:embed="rId4">
              <a:alphaModFix/>
            </a:blip>
            <a:srcRect b="0" l="0" r="0" t="0"/>
            <a:stretch/>
          </p:blipFill>
          <p:spPr>
            <a:xfrm rot="4666748">
              <a:off x="4136846" y="4353318"/>
              <a:ext cx="750939" cy="1016784"/>
            </a:xfrm>
            <a:prstGeom prst="rect">
              <a:avLst/>
            </a:prstGeom>
            <a:noFill/>
            <a:ln>
              <a:noFill/>
            </a:ln>
          </p:spPr>
        </p:pic>
        <p:pic>
          <p:nvPicPr>
            <p:cNvPr id="313" name="Google Shape;313;g2f0baa155e1_3_0"/>
            <p:cNvPicPr preferRelativeResize="0"/>
            <p:nvPr/>
          </p:nvPicPr>
          <p:blipFill rotWithShape="1">
            <a:blip r:embed="rId5">
              <a:alphaModFix/>
            </a:blip>
            <a:srcRect b="0" l="0" r="0" t="0"/>
            <a:stretch/>
          </p:blipFill>
          <p:spPr>
            <a:xfrm rot="620256">
              <a:off x="4267443" y="3909641"/>
              <a:ext cx="625735" cy="1379206"/>
            </a:xfrm>
            <a:prstGeom prst="rect">
              <a:avLst/>
            </a:prstGeom>
            <a:noFill/>
            <a:ln>
              <a:noFill/>
            </a:ln>
          </p:spPr>
        </p:pic>
      </p:grpSp>
      <p:pic>
        <p:nvPicPr>
          <p:cNvPr id="314" name="Google Shape;314;g2f0baa155e1_3_0"/>
          <p:cNvPicPr preferRelativeResize="0"/>
          <p:nvPr/>
        </p:nvPicPr>
        <p:blipFill rotWithShape="1">
          <a:blip r:embed="rId6">
            <a:alphaModFix/>
          </a:blip>
          <a:srcRect b="0" l="0" r="0" t="0"/>
          <a:stretch/>
        </p:blipFill>
        <p:spPr>
          <a:xfrm rot="-9429317">
            <a:off x="8116495" y="-241302"/>
            <a:ext cx="1204697" cy="1863749"/>
          </a:xfrm>
          <a:prstGeom prst="rect">
            <a:avLst/>
          </a:prstGeom>
          <a:noFill/>
          <a:ln>
            <a:noFill/>
          </a:ln>
        </p:spPr>
      </p:pic>
      <p:sp>
        <p:nvSpPr>
          <p:cNvPr id="315" name="Google Shape;315;g2f0baa155e1_3_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a:t>Flower Identification Model 1</a:t>
            </a:r>
            <a:endParaRPr/>
          </a:p>
        </p:txBody>
      </p:sp>
      <p:sp>
        <p:nvSpPr>
          <p:cNvPr id="316" name="Google Shape;316;g2f0baa155e1_3_0"/>
          <p:cNvSpPr txBox="1"/>
          <p:nvPr>
            <p:ph idx="2" type="subTitle"/>
          </p:nvPr>
        </p:nvSpPr>
        <p:spPr>
          <a:xfrm>
            <a:off x="720000" y="1112211"/>
            <a:ext cx="7704000" cy="1783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Accuracy:</a:t>
            </a:r>
            <a:r>
              <a:rPr lang="en-US" sz="1350">
                <a:solidFill>
                  <a:srgbClr val="2F2F2F"/>
                </a:solidFill>
                <a:latin typeface="Arial"/>
                <a:ea typeface="Arial"/>
                <a:cs typeface="Arial"/>
                <a:sym typeface="Arial"/>
              </a:rPr>
              <a:t> 67%</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Architecture:</a:t>
            </a:r>
            <a:endParaRPr b="1"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14325" lvl="0" marL="457200" rtl="0" algn="l">
              <a:lnSpc>
                <a:spcPct val="100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Used basic CNN architecture with Conv2D, MaxPooling2D, and Dense layers.</a:t>
            </a:r>
            <a:endParaRPr sz="1350">
              <a:solidFill>
                <a:srgbClr val="2F2F2F"/>
              </a:solidFill>
              <a:latin typeface="Arial"/>
              <a:ea typeface="Arial"/>
              <a:cs typeface="Arial"/>
              <a:sym typeface="Arial"/>
            </a:endParaRPr>
          </a:p>
          <a:p>
            <a:pPr indent="-314325" lvl="0" marL="457200" rtl="0" algn="l">
              <a:lnSpc>
                <a:spcPct val="100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No advanced techniques like Batch Normalization or data augmentation.</a:t>
            </a:r>
            <a:endParaRPr sz="1350">
              <a:solidFill>
                <a:srgbClr val="2F2F2F"/>
              </a:solidFill>
              <a:latin typeface="Arial"/>
              <a:ea typeface="Arial"/>
              <a:cs typeface="Arial"/>
              <a:sym typeface="Arial"/>
            </a:endParaRPr>
          </a:p>
          <a:p>
            <a:pPr indent="0" lvl="0" marL="457200" rtl="0" algn="l">
              <a:lnSpc>
                <a:spcPct val="100000"/>
              </a:lnSpc>
              <a:spcBef>
                <a:spcPts val="0"/>
              </a:spcBef>
              <a:spcAft>
                <a:spcPts val="0"/>
              </a:spcAft>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Optimization: </a:t>
            </a:r>
            <a:r>
              <a:rPr lang="en-US" sz="1350">
                <a:solidFill>
                  <a:srgbClr val="2F2F2F"/>
                </a:solidFill>
                <a:latin typeface="Arial"/>
                <a:ea typeface="Arial"/>
                <a:cs typeface="Arial"/>
                <a:sym typeface="Arial"/>
              </a:rPr>
              <a:t>Initially used Adam optimizer and later switched to RMSprop.</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Training:</a:t>
            </a:r>
            <a:r>
              <a:rPr lang="en-US" sz="1350">
                <a:solidFill>
                  <a:srgbClr val="2F2F2F"/>
                </a:solidFill>
                <a:latin typeface="Arial"/>
                <a:ea typeface="Arial"/>
                <a:cs typeface="Arial"/>
                <a:sym typeface="Arial"/>
              </a:rPr>
              <a:t> Trained for 10 epochs with a batch size of 32.</a:t>
            </a:r>
            <a:endParaRPr sz="1350">
              <a:solidFill>
                <a:srgbClr val="2F2F2F"/>
              </a:solidFill>
              <a:latin typeface="Arial"/>
              <a:ea typeface="Arial"/>
              <a:cs typeface="Arial"/>
              <a:sym typeface="Arial"/>
            </a:endParaRPr>
          </a:p>
        </p:txBody>
      </p:sp>
      <p:pic>
        <p:nvPicPr>
          <p:cNvPr id="317" name="Google Shape;317;g2f0baa155e1_3_0"/>
          <p:cNvPicPr preferRelativeResize="0"/>
          <p:nvPr/>
        </p:nvPicPr>
        <p:blipFill>
          <a:blip r:embed="rId7">
            <a:alphaModFix/>
          </a:blip>
          <a:stretch>
            <a:fillRect/>
          </a:stretch>
        </p:blipFill>
        <p:spPr>
          <a:xfrm>
            <a:off x="5259467" y="3048111"/>
            <a:ext cx="3750533" cy="177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f0baa155e1_3_13"/>
          <p:cNvSpPr txBox="1"/>
          <p:nvPr/>
        </p:nvSpPr>
        <p:spPr>
          <a:xfrm>
            <a:off x="533550" y="383100"/>
            <a:ext cx="7050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Merriweather"/>
                <a:ea typeface="Merriweather"/>
                <a:cs typeface="Merriweather"/>
                <a:sym typeface="Merriweather"/>
              </a:rPr>
              <a:t>Flower Identification Model 2</a:t>
            </a:r>
            <a:endParaRPr/>
          </a:p>
        </p:txBody>
      </p:sp>
      <p:sp>
        <p:nvSpPr>
          <p:cNvPr id="323" name="Google Shape;323;g2f0baa155e1_3_13"/>
          <p:cNvSpPr txBox="1"/>
          <p:nvPr>
            <p:ph idx="4294967295" type="subTitle"/>
          </p:nvPr>
        </p:nvSpPr>
        <p:spPr>
          <a:xfrm>
            <a:off x="720000" y="983411"/>
            <a:ext cx="7704000" cy="1783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Accuracy:</a:t>
            </a:r>
            <a:r>
              <a:rPr lang="en-US" sz="1350">
                <a:solidFill>
                  <a:srgbClr val="2F2F2F"/>
                </a:solidFill>
                <a:latin typeface="Arial"/>
                <a:ea typeface="Arial"/>
                <a:cs typeface="Arial"/>
                <a:sym typeface="Arial"/>
              </a:rPr>
              <a:t> </a:t>
            </a:r>
            <a:r>
              <a:rPr lang="en-US" sz="1350">
                <a:solidFill>
                  <a:srgbClr val="2F2F2F"/>
                </a:solidFill>
                <a:latin typeface="Arial"/>
                <a:ea typeface="Arial"/>
                <a:cs typeface="Arial"/>
                <a:sym typeface="Arial"/>
              </a:rPr>
              <a:t>81%</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Architecture:</a:t>
            </a:r>
            <a:endParaRPr b="1"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14325" lvl="0" marL="457200" marR="152400" rtl="0" algn="l">
              <a:lnSpc>
                <a:spcPct val="115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Implemented Batch Normalization, data augmentation, and optimized training strategies.</a:t>
            </a:r>
            <a:endParaRPr sz="1350">
              <a:solidFill>
                <a:srgbClr val="2F2F2F"/>
              </a:solidFill>
              <a:latin typeface="Arial"/>
              <a:ea typeface="Arial"/>
              <a:cs typeface="Arial"/>
              <a:sym typeface="Arial"/>
            </a:endParaRPr>
          </a:p>
          <a:p>
            <a:pPr indent="-314325" lvl="0" marL="457200" marR="152400" rtl="0" algn="l">
              <a:lnSpc>
                <a:spcPct val="115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Used RMSprop optimizer with specified parameters.</a:t>
            </a:r>
            <a:endParaRPr sz="1350">
              <a:solidFill>
                <a:srgbClr val="2F2F2F"/>
              </a:solidFill>
              <a:latin typeface="Arial"/>
              <a:ea typeface="Arial"/>
              <a:cs typeface="Arial"/>
              <a:sym typeface="Arial"/>
            </a:endParaRPr>
          </a:p>
          <a:p>
            <a:pPr indent="-304800" lvl="0" marL="457200" rtl="0" algn="l">
              <a:lnSpc>
                <a:spcPct val="100000"/>
              </a:lnSpc>
              <a:spcBef>
                <a:spcPts val="110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Training:</a:t>
            </a:r>
            <a:r>
              <a:rPr lang="en-US" sz="1350">
                <a:solidFill>
                  <a:srgbClr val="2F2F2F"/>
                </a:solidFill>
                <a:latin typeface="Arial"/>
                <a:ea typeface="Arial"/>
                <a:cs typeface="Arial"/>
                <a:sym typeface="Arial"/>
              </a:rPr>
              <a:t> T</a:t>
            </a:r>
            <a:r>
              <a:rPr lang="en-US" sz="1350">
                <a:solidFill>
                  <a:srgbClr val="2F2F2F"/>
                </a:solidFill>
                <a:latin typeface="Arial"/>
                <a:ea typeface="Arial"/>
                <a:cs typeface="Arial"/>
                <a:sym typeface="Arial"/>
              </a:rPr>
              <a:t>rained for 100 epochs with batch size 32 and data augmentation.</a:t>
            </a:r>
            <a:endParaRPr sz="1350">
              <a:solidFill>
                <a:srgbClr val="2F2F2F"/>
              </a:solidFill>
              <a:latin typeface="Arial"/>
              <a:ea typeface="Arial"/>
              <a:cs typeface="Arial"/>
              <a:sym typeface="Arial"/>
            </a:endParaRPr>
          </a:p>
        </p:txBody>
      </p:sp>
      <p:pic>
        <p:nvPicPr>
          <p:cNvPr id="324" name="Google Shape;324;g2f0baa155e1_3_13"/>
          <p:cNvPicPr preferRelativeResize="0"/>
          <p:nvPr/>
        </p:nvPicPr>
        <p:blipFill>
          <a:blip r:embed="rId3">
            <a:alphaModFix/>
          </a:blip>
          <a:stretch>
            <a:fillRect/>
          </a:stretch>
        </p:blipFill>
        <p:spPr>
          <a:xfrm>
            <a:off x="2397000" y="3053311"/>
            <a:ext cx="5338842" cy="1942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f0baa155e1_3_16"/>
          <p:cNvSpPr txBox="1"/>
          <p:nvPr/>
        </p:nvSpPr>
        <p:spPr>
          <a:xfrm>
            <a:off x="533550" y="383100"/>
            <a:ext cx="7050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Merriweather"/>
                <a:ea typeface="Merriweather"/>
                <a:cs typeface="Merriweather"/>
                <a:sym typeface="Merriweather"/>
              </a:rPr>
              <a:t>Flower Identification Model 3</a:t>
            </a:r>
            <a:endParaRPr/>
          </a:p>
        </p:txBody>
      </p:sp>
      <p:sp>
        <p:nvSpPr>
          <p:cNvPr id="330" name="Google Shape;330;g2f0baa155e1_3_16"/>
          <p:cNvSpPr txBox="1"/>
          <p:nvPr>
            <p:ph idx="4294967295" type="subTitle"/>
          </p:nvPr>
        </p:nvSpPr>
        <p:spPr>
          <a:xfrm>
            <a:off x="720000" y="909811"/>
            <a:ext cx="7704000" cy="1783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Accuracy:</a:t>
            </a:r>
            <a:r>
              <a:rPr lang="en-US" sz="1350">
                <a:solidFill>
                  <a:srgbClr val="2F2F2F"/>
                </a:solidFill>
                <a:latin typeface="Arial"/>
                <a:ea typeface="Arial"/>
                <a:cs typeface="Arial"/>
                <a:sym typeface="Arial"/>
              </a:rPr>
              <a:t> 72%</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Architecture:</a:t>
            </a:r>
            <a:endParaRPr b="1"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sz="1350">
              <a:solidFill>
                <a:srgbClr val="2F2F2F"/>
              </a:solidFill>
              <a:latin typeface="Arial"/>
              <a:ea typeface="Arial"/>
              <a:cs typeface="Arial"/>
              <a:sym typeface="Arial"/>
            </a:endParaRPr>
          </a:p>
          <a:p>
            <a:pPr indent="-314325" lvl="0" marL="457200" marR="152400" rtl="0" algn="l">
              <a:lnSpc>
                <a:spcPct val="115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Utilized TensorFlow Dataset API for data processing.</a:t>
            </a:r>
            <a:endParaRPr sz="1350">
              <a:solidFill>
                <a:srgbClr val="2F2F2F"/>
              </a:solidFill>
              <a:latin typeface="Arial"/>
              <a:ea typeface="Arial"/>
              <a:cs typeface="Arial"/>
              <a:sym typeface="Arial"/>
            </a:endParaRPr>
          </a:p>
          <a:p>
            <a:pPr indent="-314325" lvl="0" marL="457200" marR="152400" rtl="0" algn="l">
              <a:lnSpc>
                <a:spcPct val="115000"/>
              </a:lnSpc>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Implemented a simple CNN model with Conv2D, MaxPooling2D, and Dense layers.</a:t>
            </a:r>
            <a:endParaRPr sz="1350">
              <a:solidFill>
                <a:srgbClr val="2F2F2F"/>
              </a:solidFill>
              <a:latin typeface="Arial"/>
              <a:ea typeface="Arial"/>
              <a:cs typeface="Arial"/>
              <a:sym typeface="Arial"/>
            </a:endParaRPr>
          </a:p>
          <a:p>
            <a:pPr indent="-304800" lvl="0" marL="457200" rtl="0" algn="l">
              <a:lnSpc>
                <a:spcPct val="100000"/>
              </a:lnSpc>
              <a:spcBef>
                <a:spcPts val="1100"/>
              </a:spcBef>
              <a:spcAft>
                <a:spcPts val="0"/>
              </a:spcAft>
              <a:buSzPts val="1200"/>
              <a:buNone/>
            </a:pPr>
            <a:r>
              <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rPr b="1" lang="en-US" sz="1350">
                <a:solidFill>
                  <a:srgbClr val="2F2F2F"/>
                </a:solidFill>
                <a:latin typeface="Arial"/>
                <a:ea typeface="Arial"/>
                <a:cs typeface="Arial"/>
                <a:sym typeface="Arial"/>
              </a:rPr>
              <a:t>Training:</a:t>
            </a:r>
            <a:r>
              <a:rPr lang="en-US" sz="1350">
                <a:solidFill>
                  <a:srgbClr val="2F2F2F"/>
                </a:solidFill>
                <a:latin typeface="Arial"/>
                <a:ea typeface="Arial"/>
                <a:cs typeface="Arial"/>
                <a:sym typeface="Arial"/>
              </a:rPr>
              <a:t> </a:t>
            </a:r>
            <a:r>
              <a:rPr lang="en-US" sz="1350">
                <a:solidFill>
                  <a:srgbClr val="2F2F2F"/>
                </a:solidFill>
                <a:latin typeface="Arial"/>
                <a:ea typeface="Arial"/>
                <a:cs typeface="Arial"/>
                <a:sym typeface="Arial"/>
              </a:rPr>
              <a:t>Trained for 20 epochs with monitoring of validation accuracy.</a:t>
            </a:r>
            <a:endParaRPr sz="1350">
              <a:solidFill>
                <a:srgbClr val="2F2F2F"/>
              </a:solidFill>
              <a:latin typeface="Arial"/>
              <a:ea typeface="Arial"/>
              <a:cs typeface="Arial"/>
              <a:sym typeface="Arial"/>
            </a:endParaRPr>
          </a:p>
        </p:txBody>
      </p:sp>
      <p:pic>
        <p:nvPicPr>
          <p:cNvPr id="331" name="Google Shape;331;g2f0baa155e1_3_16"/>
          <p:cNvPicPr preferRelativeResize="0"/>
          <p:nvPr/>
        </p:nvPicPr>
        <p:blipFill>
          <a:blip r:embed="rId3">
            <a:alphaModFix/>
          </a:blip>
          <a:stretch>
            <a:fillRect/>
          </a:stretch>
        </p:blipFill>
        <p:spPr>
          <a:xfrm>
            <a:off x="2666350" y="2990176"/>
            <a:ext cx="2553775" cy="2012700"/>
          </a:xfrm>
          <a:prstGeom prst="rect">
            <a:avLst/>
          </a:prstGeom>
          <a:noFill/>
          <a:ln>
            <a:noFill/>
          </a:ln>
        </p:spPr>
      </p:pic>
      <p:pic>
        <p:nvPicPr>
          <p:cNvPr id="332" name="Google Shape;332;g2f0baa155e1_3_16"/>
          <p:cNvPicPr preferRelativeResize="0"/>
          <p:nvPr/>
        </p:nvPicPr>
        <p:blipFill>
          <a:blip r:embed="rId4">
            <a:alphaModFix/>
          </a:blip>
          <a:stretch>
            <a:fillRect/>
          </a:stretch>
        </p:blipFill>
        <p:spPr>
          <a:xfrm>
            <a:off x="5220125" y="2990175"/>
            <a:ext cx="2638686" cy="198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f0baa155e1_3_20"/>
          <p:cNvSpPr txBox="1"/>
          <p:nvPr/>
        </p:nvSpPr>
        <p:spPr>
          <a:xfrm>
            <a:off x="533550" y="383100"/>
            <a:ext cx="7050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Merriweather"/>
                <a:ea typeface="Merriweather"/>
                <a:cs typeface="Merriweather"/>
                <a:sym typeface="Merriweather"/>
              </a:rPr>
              <a:t>Flower Identification Model 4</a:t>
            </a:r>
            <a:endParaRPr/>
          </a:p>
        </p:txBody>
      </p:sp>
      <p:sp>
        <p:nvSpPr>
          <p:cNvPr id="338" name="Google Shape;338;g2f0baa155e1_3_20"/>
          <p:cNvSpPr txBox="1"/>
          <p:nvPr>
            <p:ph idx="4294967295" type="subTitle"/>
          </p:nvPr>
        </p:nvSpPr>
        <p:spPr>
          <a:xfrm>
            <a:off x="533550" y="983411"/>
            <a:ext cx="7704000" cy="178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None/>
            </a:pPr>
            <a:r>
              <a:rPr b="1" lang="en-US" sz="1350">
                <a:solidFill>
                  <a:srgbClr val="2F2F2F"/>
                </a:solidFill>
                <a:latin typeface="Arial"/>
                <a:ea typeface="Arial"/>
                <a:cs typeface="Arial"/>
                <a:sym typeface="Arial"/>
              </a:rPr>
              <a:t>Accuracy:</a:t>
            </a:r>
            <a:endParaRPr b="1"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t/>
            </a:r>
            <a:endParaRPr b="1"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rPr lang="en-US" sz="1350">
                <a:solidFill>
                  <a:srgbClr val="2F2F2F"/>
                </a:solidFill>
                <a:latin typeface="Arial"/>
                <a:ea typeface="Arial"/>
                <a:cs typeface="Arial"/>
                <a:sym typeface="Arial"/>
              </a:rPr>
              <a:t>Initial Model:</a:t>
            </a:r>
            <a:r>
              <a:rPr b="1" lang="en-US" sz="1350">
                <a:solidFill>
                  <a:srgbClr val="2F2F2F"/>
                </a:solidFill>
                <a:latin typeface="Arial"/>
                <a:ea typeface="Arial"/>
                <a:cs typeface="Arial"/>
                <a:sym typeface="Arial"/>
              </a:rPr>
              <a:t> </a:t>
            </a:r>
            <a:r>
              <a:rPr lang="en-US" sz="1350">
                <a:solidFill>
                  <a:srgbClr val="2F2F2F"/>
                </a:solidFill>
                <a:latin typeface="Arial"/>
                <a:ea typeface="Arial"/>
                <a:cs typeface="Arial"/>
                <a:sym typeface="Arial"/>
              </a:rPr>
              <a:t>63%</a:t>
            </a:r>
            <a:endParaRPr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rPr lang="en-US" sz="1350">
                <a:solidFill>
                  <a:srgbClr val="2F2F2F"/>
                </a:solidFill>
                <a:latin typeface="Arial"/>
                <a:ea typeface="Arial"/>
                <a:cs typeface="Arial"/>
                <a:sym typeface="Arial"/>
              </a:rPr>
              <a:t>VGG16 Transfer Learning: 82%</a:t>
            </a:r>
            <a:endParaRPr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rPr lang="en-US" sz="1350">
                <a:solidFill>
                  <a:srgbClr val="2F2F2F"/>
                </a:solidFill>
                <a:latin typeface="Arial"/>
                <a:ea typeface="Arial"/>
                <a:cs typeface="Arial"/>
                <a:sym typeface="Arial"/>
              </a:rPr>
              <a:t>InceptionV3 Transfer Learning: 84%</a:t>
            </a:r>
            <a:endParaRPr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t/>
            </a:r>
            <a:endParaRPr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rPr b="1" lang="en-US" sz="1350">
                <a:solidFill>
                  <a:srgbClr val="2F2F2F"/>
                </a:solidFill>
                <a:latin typeface="Arial"/>
                <a:ea typeface="Arial"/>
                <a:cs typeface="Arial"/>
                <a:sym typeface="Arial"/>
              </a:rPr>
              <a:t>Architecture:</a:t>
            </a:r>
            <a:endParaRPr b="1" sz="1350">
              <a:solidFill>
                <a:srgbClr val="2F2F2F"/>
              </a:solidFill>
              <a:latin typeface="Arial"/>
              <a:ea typeface="Arial"/>
              <a:cs typeface="Arial"/>
              <a:sym typeface="Arial"/>
            </a:endParaRPr>
          </a:p>
          <a:p>
            <a:pPr indent="-314325" lvl="0" marL="457200" rtl="0" algn="l">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Utilized transfer learning with VGG16 and InceptionV3 models.</a:t>
            </a:r>
            <a:endParaRPr sz="1350">
              <a:solidFill>
                <a:srgbClr val="2F2F2F"/>
              </a:solidFill>
              <a:latin typeface="Arial"/>
              <a:ea typeface="Arial"/>
              <a:cs typeface="Arial"/>
              <a:sym typeface="Arial"/>
            </a:endParaRPr>
          </a:p>
          <a:p>
            <a:pPr indent="-314325" lvl="0" marL="457200" rtl="0" algn="l">
              <a:spcBef>
                <a:spcPts val="0"/>
              </a:spcBef>
              <a:spcAft>
                <a:spcPts val="0"/>
              </a:spcAft>
              <a:buClr>
                <a:srgbClr val="2F2F2F"/>
              </a:buClr>
              <a:buSzPts val="1350"/>
              <a:buFont typeface="Arial"/>
              <a:buChar char="●"/>
            </a:pPr>
            <a:r>
              <a:rPr lang="en-US" sz="1350">
                <a:solidFill>
                  <a:srgbClr val="2F2F2F"/>
                </a:solidFill>
                <a:latin typeface="Arial"/>
                <a:ea typeface="Arial"/>
                <a:cs typeface="Arial"/>
                <a:sym typeface="Arial"/>
              </a:rPr>
              <a:t>Included additional layers for classification and fine-tuning.</a:t>
            </a:r>
            <a:endParaRPr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t/>
            </a:r>
            <a:endParaRPr b="1" sz="1350">
              <a:solidFill>
                <a:srgbClr val="2F2F2F"/>
              </a:solidFill>
              <a:latin typeface="Arial"/>
              <a:ea typeface="Arial"/>
              <a:cs typeface="Arial"/>
              <a:sym typeface="Arial"/>
            </a:endParaRPr>
          </a:p>
          <a:p>
            <a:pPr indent="-304800" lvl="0" marL="457200" rtl="0" algn="l">
              <a:spcBef>
                <a:spcPts val="0"/>
              </a:spcBef>
              <a:spcAft>
                <a:spcPts val="0"/>
              </a:spcAft>
              <a:buSzPts val="1200"/>
              <a:buNone/>
            </a:pPr>
            <a:r>
              <a:rPr b="1" lang="en-US" sz="1350">
                <a:solidFill>
                  <a:srgbClr val="2F2F2F"/>
                </a:solidFill>
                <a:latin typeface="Arial"/>
                <a:ea typeface="Arial"/>
                <a:cs typeface="Arial"/>
                <a:sym typeface="Arial"/>
              </a:rPr>
              <a:t>Training: </a:t>
            </a:r>
            <a:r>
              <a:rPr lang="en-US" sz="1350">
                <a:solidFill>
                  <a:srgbClr val="2F2F2F"/>
                </a:solidFill>
                <a:latin typeface="Arial"/>
                <a:ea typeface="Arial"/>
                <a:cs typeface="Arial"/>
                <a:sym typeface="Arial"/>
              </a:rPr>
              <a:t>Trained for 5 epochs with transfer learning approach.</a:t>
            </a:r>
            <a:endParaRPr sz="1350">
              <a:solidFill>
                <a:srgbClr val="2F2F2F"/>
              </a:solidFill>
              <a:latin typeface="Arial"/>
              <a:ea typeface="Arial"/>
              <a:cs typeface="Arial"/>
              <a:sym typeface="Arial"/>
            </a:endParaRPr>
          </a:p>
          <a:p>
            <a:pPr indent="-304800" lvl="0" marL="457200" rtl="0" algn="l">
              <a:lnSpc>
                <a:spcPct val="100000"/>
              </a:lnSpc>
              <a:spcBef>
                <a:spcPts val="0"/>
              </a:spcBef>
              <a:spcAft>
                <a:spcPts val="0"/>
              </a:spcAft>
              <a:buSzPts val="1200"/>
              <a:buNone/>
            </a:pPr>
            <a:r>
              <a:t/>
            </a:r>
            <a:endParaRPr b="1" sz="1350">
              <a:solidFill>
                <a:srgbClr val="2F2F2F"/>
              </a:solidFill>
              <a:latin typeface="Arial"/>
              <a:ea typeface="Arial"/>
              <a:cs typeface="Arial"/>
              <a:sym typeface="Arial"/>
            </a:endParaRPr>
          </a:p>
        </p:txBody>
      </p:sp>
      <p:pic>
        <p:nvPicPr>
          <p:cNvPr id="339" name="Google Shape;339;g2f0baa155e1_3_20"/>
          <p:cNvPicPr preferRelativeResize="0"/>
          <p:nvPr/>
        </p:nvPicPr>
        <p:blipFill>
          <a:blip r:embed="rId3">
            <a:alphaModFix/>
          </a:blip>
          <a:stretch>
            <a:fillRect/>
          </a:stretch>
        </p:blipFill>
        <p:spPr>
          <a:xfrm>
            <a:off x="6168675" y="2514561"/>
            <a:ext cx="2411196" cy="20717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f0baa155e1_3_89"/>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a:solidFill>
                  <a:schemeClr val="dk2"/>
                </a:solidFill>
              </a:rPr>
              <a:t>Model summary</a:t>
            </a:r>
            <a:endParaRPr>
              <a:solidFill>
                <a:schemeClr val="dk2"/>
              </a:solidFill>
            </a:endParaRPr>
          </a:p>
        </p:txBody>
      </p:sp>
      <p:sp>
        <p:nvSpPr>
          <p:cNvPr id="345" name="Google Shape;345;g2f0baa155e1_3_89"/>
          <p:cNvSpPr txBox="1"/>
          <p:nvPr>
            <p:ph idx="1" type="body"/>
          </p:nvPr>
        </p:nvSpPr>
        <p:spPr>
          <a:xfrm>
            <a:off x="720000" y="1215750"/>
            <a:ext cx="77040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pic>
        <p:nvPicPr>
          <p:cNvPr id="346" name="Google Shape;346;g2f0baa155e1_3_89"/>
          <p:cNvPicPr preferRelativeResize="0"/>
          <p:nvPr/>
        </p:nvPicPr>
        <p:blipFill rotWithShape="1">
          <a:blip r:embed="rId3">
            <a:alphaModFix/>
          </a:blip>
          <a:srcRect b="0" l="0" r="0" t="0"/>
          <a:stretch/>
        </p:blipFill>
        <p:spPr>
          <a:xfrm>
            <a:off x="720001" y="2926724"/>
            <a:ext cx="1694351" cy="1677275"/>
          </a:xfrm>
          <a:prstGeom prst="rect">
            <a:avLst/>
          </a:prstGeom>
          <a:noFill/>
          <a:ln>
            <a:noFill/>
          </a:ln>
        </p:spPr>
      </p:pic>
      <p:pic>
        <p:nvPicPr>
          <p:cNvPr id="347" name="Google Shape;347;g2f0baa155e1_3_89"/>
          <p:cNvPicPr preferRelativeResize="0"/>
          <p:nvPr/>
        </p:nvPicPr>
        <p:blipFill rotWithShape="1">
          <a:blip r:embed="rId4">
            <a:alphaModFix/>
          </a:blip>
          <a:srcRect b="0" l="0" r="0" t="0"/>
          <a:stretch/>
        </p:blipFill>
        <p:spPr>
          <a:xfrm>
            <a:off x="7001177" y="2914025"/>
            <a:ext cx="1422972" cy="1677274"/>
          </a:xfrm>
          <a:prstGeom prst="rect">
            <a:avLst/>
          </a:prstGeom>
          <a:noFill/>
          <a:ln>
            <a:noFill/>
          </a:ln>
        </p:spPr>
      </p:pic>
      <p:pic>
        <p:nvPicPr>
          <p:cNvPr id="348" name="Google Shape;348;g2f0baa155e1_3_89"/>
          <p:cNvPicPr preferRelativeResize="0"/>
          <p:nvPr/>
        </p:nvPicPr>
        <p:blipFill rotWithShape="1">
          <a:blip r:embed="rId5">
            <a:alphaModFix/>
          </a:blip>
          <a:srcRect b="0" l="0" r="0" t="0"/>
          <a:stretch/>
        </p:blipFill>
        <p:spPr>
          <a:xfrm>
            <a:off x="4958089" y="2961752"/>
            <a:ext cx="405585" cy="1629547"/>
          </a:xfrm>
          <a:prstGeom prst="rect">
            <a:avLst/>
          </a:prstGeom>
          <a:noFill/>
          <a:ln>
            <a:noFill/>
          </a:ln>
        </p:spPr>
      </p:pic>
      <p:pic>
        <p:nvPicPr>
          <p:cNvPr id="349" name="Google Shape;349;g2f0baa155e1_3_89"/>
          <p:cNvPicPr preferRelativeResize="0"/>
          <p:nvPr/>
        </p:nvPicPr>
        <p:blipFill rotWithShape="1">
          <a:blip r:embed="rId6">
            <a:alphaModFix/>
          </a:blip>
          <a:srcRect b="0" l="0" r="0" t="0"/>
          <a:stretch/>
        </p:blipFill>
        <p:spPr>
          <a:xfrm>
            <a:off x="4196415" y="2961752"/>
            <a:ext cx="445855" cy="1629547"/>
          </a:xfrm>
          <a:prstGeom prst="rect">
            <a:avLst/>
          </a:prstGeom>
          <a:noFill/>
          <a:ln>
            <a:noFill/>
          </a:ln>
        </p:spPr>
      </p:pic>
      <p:pic>
        <p:nvPicPr>
          <p:cNvPr id="350" name="Google Shape;350;g2f0baa155e1_3_89"/>
          <p:cNvPicPr preferRelativeResize="0"/>
          <p:nvPr/>
        </p:nvPicPr>
        <p:blipFill rotWithShape="1">
          <a:blip r:embed="rId7">
            <a:alphaModFix/>
          </a:blip>
          <a:srcRect b="0" l="0" r="0" t="0"/>
          <a:stretch/>
        </p:blipFill>
        <p:spPr>
          <a:xfrm>
            <a:off x="5679493" y="2961752"/>
            <a:ext cx="1005866" cy="1629547"/>
          </a:xfrm>
          <a:prstGeom prst="rect">
            <a:avLst/>
          </a:prstGeom>
          <a:noFill/>
          <a:ln>
            <a:noFill/>
          </a:ln>
        </p:spPr>
      </p:pic>
      <p:pic>
        <p:nvPicPr>
          <p:cNvPr id="351" name="Google Shape;351;g2f0baa155e1_3_89"/>
          <p:cNvPicPr preferRelativeResize="0"/>
          <p:nvPr/>
        </p:nvPicPr>
        <p:blipFill rotWithShape="1">
          <a:blip r:embed="rId8">
            <a:alphaModFix/>
          </a:blip>
          <a:srcRect b="0" l="0" r="0" t="0"/>
          <a:stretch/>
        </p:blipFill>
        <p:spPr>
          <a:xfrm>
            <a:off x="2730171" y="2939415"/>
            <a:ext cx="1150425" cy="1651884"/>
          </a:xfrm>
          <a:prstGeom prst="rect">
            <a:avLst/>
          </a:prstGeom>
          <a:noFill/>
          <a:ln>
            <a:noFill/>
          </a:ln>
        </p:spPr>
      </p:pic>
      <p:sp>
        <p:nvSpPr>
          <p:cNvPr id="352" name="Google Shape;352;g2f0baa155e1_3_89"/>
          <p:cNvSpPr txBox="1"/>
          <p:nvPr/>
        </p:nvSpPr>
        <p:spPr>
          <a:xfrm>
            <a:off x="559425" y="1112200"/>
            <a:ext cx="4162200" cy="14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PT Sans"/>
                <a:ea typeface="PT Sans"/>
                <a:cs typeface="PT Sans"/>
                <a:sym typeface="PT Sans"/>
              </a:rPr>
              <a:t>Model 1 (Basic CNN Model):</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rPr lang="en-US" sz="1200">
                <a:solidFill>
                  <a:schemeClr val="dk1"/>
                </a:solidFill>
                <a:latin typeface="PT Sans"/>
                <a:ea typeface="PT Sans"/>
                <a:cs typeface="PT Sans"/>
                <a:sym typeface="PT Sans"/>
              </a:rPr>
              <a:t>Lowest accuracy among the four models.</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rPr b="1" lang="en-US" sz="1200">
                <a:solidFill>
                  <a:schemeClr val="dk1"/>
                </a:solidFill>
                <a:latin typeface="PT Sans"/>
                <a:ea typeface="PT Sans"/>
                <a:cs typeface="PT Sans"/>
                <a:sym typeface="PT Sans"/>
              </a:rPr>
              <a:t>Model 2 (Advanced Architecture with Batch Normalization and Data Augmentation):</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rPr lang="en-US" sz="1200">
                <a:solidFill>
                  <a:schemeClr val="dk1"/>
                </a:solidFill>
                <a:latin typeface="PT Sans"/>
                <a:ea typeface="PT Sans"/>
                <a:cs typeface="PT Sans"/>
                <a:sym typeface="PT Sans"/>
              </a:rPr>
              <a:t>Most advanced architecture. with longest training duration with 100 epochs.</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353" name="Google Shape;353;g2f0baa155e1_3_89"/>
          <p:cNvSpPr txBox="1"/>
          <p:nvPr/>
        </p:nvSpPr>
        <p:spPr>
          <a:xfrm>
            <a:off x="4856450" y="1112200"/>
            <a:ext cx="44211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PT Sans"/>
                <a:ea typeface="PT Sans"/>
                <a:cs typeface="PT Sans"/>
                <a:sym typeface="PT Sans"/>
              </a:rPr>
              <a:t>Model 3 (Simpler Architecture):</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rPr lang="en-US" sz="1200">
                <a:solidFill>
                  <a:schemeClr val="dk1"/>
                </a:solidFill>
                <a:latin typeface="PT Sans"/>
                <a:ea typeface="PT Sans"/>
                <a:cs typeface="PT Sans"/>
                <a:sym typeface="PT Sans"/>
              </a:rPr>
              <a:t>Achieved moderate accuracy.</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rPr b="1" lang="en-US" sz="1200">
                <a:solidFill>
                  <a:schemeClr val="dk1"/>
                </a:solidFill>
                <a:latin typeface="PT Sans"/>
                <a:ea typeface="PT Sans"/>
                <a:cs typeface="PT Sans"/>
                <a:sym typeface="PT Sans"/>
              </a:rPr>
              <a:t>Model 4 (Transfer Learning with InceptionV3):</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rPr lang="en-US" sz="1200">
                <a:solidFill>
                  <a:schemeClr val="dk1"/>
                </a:solidFill>
                <a:latin typeface="PT Sans"/>
                <a:ea typeface="PT Sans"/>
                <a:cs typeface="PT Sans"/>
                <a:sym typeface="PT Sans"/>
              </a:rPr>
              <a:t>Accuracy: Highest accuracy of 84.25%.</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f0baa155e1_7_3"/>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500">
                <a:solidFill>
                  <a:schemeClr val="dk2"/>
                </a:solidFill>
              </a:rPr>
              <a:t>Image classification on a flower dataset using Convolutional Neural Networks (CNNs) and pre-trained models (VGG16 and InceptionV3)</a:t>
            </a:r>
            <a:endParaRPr sz="1500">
              <a:solidFill>
                <a:schemeClr val="dk2"/>
              </a:solidFill>
            </a:endParaRPr>
          </a:p>
          <a:p>
            <a:pPr indent="0" lvl="0" marL="0" rtl="0" algn="ctr">
              <a:lnSpc>
                <a:spcPct val="100000"/>
              </a:lnSpc>
              <a:spcBef>
                <a:spcPts val="1200"/>
              </a:spcBef>
              <a:spcAft>
                <a:spcPts val="0"/>
              </a:spcAft>
              <a:buSzPts val="2700"/>
              <a:buNone/>
            </a:pPr>
            <a:r>
              <a:t/>
            </a:r>
            <a:endParaRPr sz="1600">
              <a:solidFill>
                <a:schemeClr val="dk2"/>
              </a:solidFill>
            </a:endParaRPr>
          </a:p>
        </p:txBody>
      </p:sp>
      <p:sp>
        <p:nvSpPr>
          <p:cNvPr id="359" name="Google Shape;359;g2f0baa155e1_7_3"/>
          <p:cNvSpPr txBox="1"/>
          <p:nvPr>
            <p:ph idx="1" type="body"/>
          </p:nvPr>
        </p:nvSpPr>
        <p:spPr>
          <a:xfrm>
            <a:off x="720000" y="1215750"/>
            <a:ext cx="77040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pic>
        <p:nvPicPr>
          <p:cNvPr id="360" name="Google Shape;360;g2f0baa155e1_7_3"/>
          <p:cNvPicPr preferRelativeResize="0"/>
          <p:nvPr/>
        </p:nvPicPr>
        <p:blipFill rotWithShape="1">
          <a:blip r:embed="rId3">
            <a:alphaModFix/>
          </a:blip>
          <a:srcRect b="0" l="0" r="0" t="0"/>
          <a:stretch/>
        </p:blipFill>
        <p:spPr>
          <a:xfrm>
            <a:off x="7001177" y="2914025"/>
            <a:ext cx="1422972" cy="1677274"/>
          </a:xfrm>
          <a:prstGeom prst="rect">
            <a:avLst/>
          </a:prstGeom>
          <a:noFill/>
          <a:ln>
            <a:noFill/>
          </a:ln>
        </p:spPr>
      </p:pic>
      <p:sp>
        <p:nvSpPr>
          <p:cNvPr id="361" name="Google Shape;361;g2f0baa155e1_7_3"/>
          <p:cNvSpPr txBox="1"/>
          <p:nvPr/>
        </p:nvSpPr>
        <p:spPr>
          <a:xfrm>
            <a:off x="559425" y="1112200"/>
            <a:ext cx="4162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solidFill>
                  <a:schemeClr val="dk1"/>
                </a:solidFill>
                <a:latin typeface="PT Sans"/>
                <a:ea typeface="PT Sans"/>
                <a:cs typeface="PT Sans"/>
                <a:sym typeface="PT Sans"/>
              </a:rPr>
              <a:t>Initial CNN model is built to classify images into different categories using convolutional layers for feature extraction, pooling layers for dimensionality reduction, and dense layers for classification, followed by training and evaluation to measure its performance</a:t>
            </a:r>
            <a:endParaRPr sz="8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362" name="Google Shape;362;g2f0baa155e1_7_3"/>
          <p:cNvSpPr txBox="1"/>
          <p:nvPr/>
        </p:nvSpPr>
        <p:spPr>
          <a:xfrm>
            <a:off x="6535825" y="1112200"/>
            <a:ext cx="27417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pic>
        <p:nvPicPr>
          <p:cNvPr id="363" name="Google Shape;363;g2f0baa155e1_7_3"/>
          <p:cNvPicPr preferRelativeResize="0"/>
          <p:nvPr/>
        </p:nvPicPr>
        <p:blipFill>
          <a:blip r:embed="rId4">
            <a:alphaModFix/>
          </a:blip>
          <a:stretch>
            <a:fillRect/>
          </a:stretch>
        </p:blipFill>
        <p:spPr>
          <a:xfrm>
            <a:off x="466375" y="1703225"/>
            <a:ext cx="5407075" cy="3065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f0baa155e1_7_24"/>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sz="1700">
                <a:solidFill>
                  <a:schemeClr val="dk2"/>
                </a:solidFill>
              </a:rPr>
              <a:t>CNN Base Model - Training &amp; Evaluation logs</a:t>
            </a:r>
            <a:endParaRPr sz="1700">
              <a:solidFill>
                <a:schemeClr val="dk2"/>
              </a:solidFill>
            </a:endParaRPr>
          </a:p>
        </p:txBody>
      </p:sp>
      <p:sp>
        <p:nvSpPr>
          <p:cNvPr id="369" name="Google Shape;369;g2f0baa155e1_7_24"/>
          <p:cNvSpPr txBox="1"/>
          <p:nvPr>
            <p:ph idx="1" type="body"/>
          </p:nvPr>
        </p:nvSpPr>
        <p:spPr>
          <a:xfrm>
            <a:off x="365000" y="3744425"/>
            <a:ext cx="55692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800">
                <a:solidFill>
                  <a:srgbClr val="000000"/>
                </a:solidFill>
                <a:latin typeface="Arial"/>
                <a:ea typeface="Arial"/>
                <a:cs typeface="Arial"/>
                <a:sym typeface="Arial"/>
              </a:rPr>
              <a:t>Evaluation Logs:</a:t>
            </a:r>
            <a:endParaRPr b="1" sz="800">
              <a:solidFill>
                <a:srgbClr val="000000"/>
              </a:solidFill>
              <a:latin typeface="Arial"/>
              <a:ea typeface="Arial"/>
              <a:cs typeface="Arial"/>
              <a:sym typeface="Arial"/>
            </a:endParaRPr>
          </a:p>
          <a:p>
            <a:pPr indent="-266700" lvl="0" marL="457200" rtl="0" algn="l">
              <a:lnSpc>
                <a:spcPct val="115000"/>
              </a:lnSpc>
              <a:spcBef>
                <a:spcPts val="1200"/>
              </a:spcBef>
              <a:spcAft>
                <a:spcPts val="0"/>
              </a:spcAft>
              <a:buClr>
                <a:srgbClr val="000000"/>
              </a:buClr>
              <a:buSzPts val="600"/>
              <a:buFont typeface="Arial"/>
              <a:buChar char="●"/>
            </a:pPr>
            <a:r>
              <a:rPr lang="en-US" sz="600">
                <a:solidFill>
                  <a:srgbClr val="188038"/>
                </a:solidFill>
                <a:latin typeface="Roboto Mono"/>
                <a:ea typeface="Roboto Mono"/>
                <a:cs typeface="Roboto Mono"/>
                <a:sym typeface="Roboto Mono"/>
              </a:rPr>
              <a:t>27/27 ━━━━━━━━━━━━━━━━━━━━ 2s 72ms/step - accuracy: 0.6357 - loss: 1.0274</a:t>
            </a:r>
            <a:r>
              <a:rPr lang="en-US"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a:p>
            <a:pPr indent="-266700" lvl="1" marL="914400" rtl="0" algn="l">
              <a:lnSpc>
                <a:spcPct val="115000"/>
              </a:lnSpc>
              <a:spcBef>
                <a:spcPts val="0"/>
              </a:spcBef>
              <a:spcAft>
                <a:spcPts val="0"/>
              </a:spcAft>
              <a:buClr>
                <a:srgbClr val="000000"/>
              </a:buClr>
              <a:buSzPts val="600"/>
              <a:buFont typeface="Arial"/>
              <a:buChar char="○"/>
            </a:pPr>
            <a:r>
              <a:rPr lang="en-US" sz="600">
                <a:solidFill>
                  <a:srgbClr val="188038"/>
                </a:solidFill>
                <a:latin typeface="Roboto Mono"/>
                <a:ea typeface="Roboto Mono"/>
                <a:cs typeface="Roboto Mono"/>
                <a:sym typeface="Roboto Mono"/>
              </a:rPr>
              <a:t>accuracy: 0.6357</a:t>
            </a:r>
            <a:r>
              <a:rPr lang="en-US" sz="600">
                <a:solidFill>
                  <a:srgbClr val="000000"/>
                </a:solidFill>
                <a:latin typeface="Arial"/>
                <a:ea typeface="Arial"/>
                <a:cs typeface="Arial"/>
                <a:sym typeface="Arial"/>
              </a:rPr>
              <a:t>: The test accuracy is 63.57%, indicating the model correctly predicts 63.57% of the test data.</a:t>
            </a:r>
            <a:endParaRPr sz="600">
              <a:solidFill>
                <a:srgbClr val="000000"/>
              </a:solidFill>
              <a:latin typeface="Arial"/>
              <a:ea typeface="Arial"/>
              <a:cs typeface="Arial"/>
              <a:sym typeface="Arial"/>
            </a:endParaRPr>
          </a:p>
          <a:p>
            <a:pPr indent="-266700" lvl="1" marL="914400" rtl="0" algn="l">
              <a:lnSpc>
                <a:spcPct val="115000"/>
              </a:lnSpc>
              <a:spcBef>
                <a:spcPts val="0"/>
              </a:spcBef>
              <a:spcAft>
                <a:spcPts val="0"/>
              </a:spcAft>
              <a:buClr>
                <a:srgbClr val="000000"/>
              </a:buClr>
              <a:buSzPts val="600"/>
              <a:buFont typeface="Arial"/>
              <a:buChar char="○"/>
            </a:pPr>
            <a:r>
              <a:rPr lang="en-US" sz="600">
                <a:solidFill>
                  <a:srgbClr val="188038"/>
                </a:solidFill>
                <a:latin typeface="Roboto Mono"/>
                <a:ea typeface="Roboto Mono"/>
                <a:cs typeface="Roboto Mono"/>
                <a:sym typeface="Roboto Mono"/>
              </a:rPr>
              <a:t>loss: 1.0274</a:t>
            </a:r>
            <a:r>
              <a:rPr lang="en-US" sz="600">
                <a:solidFill>
                  <a:srgbClr val="000000"/>
                </a:solidFill>
                <a:latin typeface="Arial"/>
                <a:ea typeface="Arial"/>
                <a:cs typeface="Arial"/>
                <a:sym typeface="Arial"/>
              </a:rPr>
              <a:t>: The test loss is 1.0274, showing how well the model fits the test data.</a:t>
            </a:r>
            <a:endParaRPr sz="600">
              <a:solidFill>
                <a:srgbClr val="000000"/>
              </a:solidFill>
              <a:latin typeface="Arial"/>
              <a:ea typeface="Arial"/>
              <a:cs typeface="Arial"/>
              <a:sym typeface="Arial"/>
            </a:endParaRPr>
          </a:p>
          <a:p>
            <a:pPr indent="0" lvl="0" marL="0" rtl="0" algn="l">
              <a:lnSpc>
                <a:spcPct val="100000"/>
              </a:lnSpc>
              <a:spcBef>
                <a:spcPts val="120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sp>
        <p:nvSpPr>
          <p:cNvPr id="370" name="Google Shape;370;g2f0baa155e1_7_24"/>
          <p:cNvSpPr txBox="1"/>
          <p:nvPr/>
        </p:nvSpPr>
        <p:spPr>
          <a:xfrm>
            <a:off x="559425" y="1112200"/>
            <a:ext cx="4162200" cy="17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371" name="Google Shape;371;g2f0baa155e1_7_24"/>
          <p:cNvSpPr txBox="1"/>
          <p:nvPr/>
        </p:nvSpPr>
        <p:spPr>
          <a:xfrm>
            <a:off x="6015375" y="865125"/>
            <a:ext cx="2453400" cy="36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1000"/>
              <a:t>Summary:</a:t>
            </a:r>
            <a:endParaRPr b="1" sz="1300"/>
          </a:p>
          <a:p>
            <a:pPr indent="-279400" lvl="0" marL="457200" rtl="0" algn="l">
              <a:lnSpc>
                <a:spcPct val="115000"/>
              </a:lnSpc>
              <a:spcBef>
                <a:spcPts val="1200"/>
              </a:spcBef>
              <a:spcAft>
                <a:spcPts val="0"/>
              </a:spcAft>
              <a:buSzPts val="800"/>
              <a:buChar char="●"/>
            </a:pPr>
            <a:r>
              <a:rPr b="1" lang="en-US" sz="800"/>
              <a:t>Training Performance</a:t>
            </a:r>
            <a:r>
              <a:rPr lang="en-US" sz="800"/>
              <a:t>: The training accuracy steadily improves from 32% to 84.12% over 5 epochs, while the training loss decreases, indicating the model is learning and fitting the training data better with each epoch.</a:t>
            </a:r>
            <a:endParaRPr sz="800"/>
          </a:p>
          <a:p>
            <a:pPr indent="-279400" lvl="0" marL="457200" rtl="0" algn="l">
              <a:lnSpc>
                <a:spcPct val="115000"/>
              </a:lnSpc>
              <a:spcBef>
                <a:spcPts val="0"/>
              </a:spcBef>
              <a:spcAft>
                <a:spcPts val="0"/>
              </a:spcAft>
              <a:buSzPts val="800"/>
              <a:buChar char="●"/>
            </a:pPr>
            <a:r>
              <a:rPr b="1" lang="en-US" sz="800"/>
              <a:t>Validation Performance</a:t>
            </a:r>
            <a:r>
              <a:rPr lang="en-US" sz="800"/>
              <a:t>: The validation accuracy improves initially and stabilizes around 63-65%, but there's a slight increase in validation loss by the end, indicating potential overfitting where the model performs well on training data but not as well on unseen data.</a:t>
            </a:r>
            <a:endParaRPr sz="800"/>
          </a:p>
          <a:p>
            <a:pPr indent="-279400" lvl="0" marL="457200" rtl="0" algn="l">
              <a:lnSpc>
                <a:spcPct val="115000"/>
              </a:lnSpc>
              <a:spcBef>
                <a:spcPts val="0"/>
              </a:spcBef>
              <a:spcAft>
                <a:spcPts val="0"/>
              </a:spcAft>
              <a:buSzPts val="800"/>
              <a:buChar char="●"/>
            </a:pPr>
            <a:r>
              <a:rPr b="1" lang="en-US" sz="800"/>
              <a:t>Test Performance</a:t>
            </a:r>
            <a:r>
              <a:rPr lang="en-US" sz="800"/>
              <a:t>: The test accuracy is 63.24%, showing the model's performance on a separate test dataset, which is consistent with the validation performance.</a:t>
            </a:r>
            <a:endParaRPr sz="800"/>
          </a:p>
          <a:p>
            <a:pPr indent="0" lvl="0" marL="0" rtl="0" algn="l">
              <a:lnSpc>
                <a:spcPct val="115000"/>
              </a:lnSpc>
              <a:spcBef>
                <a:spcPts val="1200"/>
              </a:spcBef>
              <a:spcAft>
                <a:spcPts val="0"/>
              </a:spcAft>
              <a:buNone/>
            </a:pPr>
            <a:r>
              <a:rPr lang="en-US" sz="800"/>
              <a:t>Overall, the model shows good improvement during training, with some signs of overfitting, suggesting the need for further optimising</a:t>
            </a:r>
            <a:endParaRPr sz="800"/>
          </a:p>
          <a:p>
            <a:pPr indent="0" lvl="0" marL="0" rtl="0" algn="l">
              <a:spcBef>
                <a:spcPts val="120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pic>
        <p:nvPicPr>
          <p:cNvPr id="372" name="Google Shape;372;g2f0baa155e1_7_24"/>
          <p:cNvPicPr preferRelativeResize="0"/>
          <p:nvPr/>
        </p:nvPicPr>
        <p:blipFill>
          <a:blip r:embed="rId3">
            <a:alphaModFix/>
          </a:blip>
          <a:stretch>
            <a:fillRect/>
          </a:stretch>
        </p:blipFill>
        <p:spPr>
          <a:xfrm>
            <a:off x="365000" y="958100"/>
            <a:ext cx="5380050" cy="262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sz="2400">
                <a:latin typeface="Arial"/>
                <a:ea typeface="Arial"/>
                <a:cs typeface="Arial"/>
                <a:sym typeface="Arial"/>
              </a:rPr>
              <a:t>Background</a:t>
            </a:r>
            <a:br>
              <a:rPr lang="en-US" sz="2400">
                <a:solidFill>
                  <a:schemeClr val="dk2"/>
                </a:solidFill>
                <a:latin typeface="Arial"/>
                <a:ea typeface="Arial"/>
                <a:cs typeface="Arial"/>
                <a:sym typeface="Arial"/>
              </a:rPr>
            </a:br>
            <a:br>
              <a:rPr lang="en-US" sz="1800">
                <a:solidFill>
                  <a:schemeClr val="dk2"/>
                </a:solidFill>
                <a:latin typeface="Arial"/>
                <a:ea typeface="Arial"/>
                <a:cs typeface="Arial"/>
                <a:sym typeface="Arial"/>
              </a:rPr>
            </a:br>
            <a:r>
              <a:rPr lang="en-US" sz="1800">
                <a:solidFill>
                  <a:schemeClr val="dk2"/>
                </a:solidFill>
                <a:latin typeface="Arial"/>
                <a:ea typeface="Arial"/>
                <a:cs typeface="Arial"/>
                <a:sym typeface="Arial"/>
              </a:rPr>
              <a:t>Flowers are a diverse and attractive feature of plants but recognizing their species can be challenging due to their wide variety. With approximately 400,000 flowering plant species worldwide, robust identification methods are essential.</a:t>
            </a:r>
            <a:br>
              <a:rPr lang="en-US" sz="1800">
                <a:solidFill>
                  <a:schemeClr val="dk2"/>
                </a:solidFill>
                <a:latin typeface="Arial"/>
                <a:ea typeface="Arial"/>
                <a:cs typeface="Arial"/>
                <a:sym typeface="Arial"/>
              </a:rPr>
            </a:br>
            <a:br>
              <a:rPr lang="en-US">
                <a:solidFill>
                  <a:schemeClr val="dk2"/>
                </a:solidFill>
                <a:latin typeface="Arial"/>
                <a:ea typeface="Arial"/>
                <a:cs typeface="Arial"/>
                <a:sym typeface="Arial"/>
              </a:rPr>
            </a:br>
            <a:r>
              <a:rPr lang="en-US" sz="1800">
                <a:solidFill>
                  <a:schemeClr val="dk2"/>
                </a:solidFill>
                <a:latin typeface="Arial"/>
                <a:ea typeface="Arial"/>
                <a:cs typeface="Arial"/>
                <a:sym typeface="Arial"/>
              </a:rPr>
              <a:t>Our mission is to create an efficient and robust flower classifier using deep learning techniques. By leveraging convolutional neural networks (CNNs), we aim to accurately identify different types of flowers based on their shape and colour.</a:t>
            </a:r>
            <a:br>
              <a:rPr lang="en-US" sz="1800">
                <a:solidFill>
                  <a:schemeClr val="dk2"/>
                </a:solidFill>
                <a:latin typeface="Arial"/>
                <a:ea typeface="Arial"/>
                <a:cs typeface="Arial"/>
                <a:sym typeface="Arial"/>
              </a:rPr>
            </a:br>
            <a:br>
              <a:rPr b="1" lang="en-US" sz="1800">
                <a:solidFill>
                  <a:schemeClr val="dk2"/>
                </a:solidFill>
                <a:latin typeface="Arial"/>
                <a:ea typeface="Arial"/>
                <a:cs typeface="Arial"/>
                <a:sym typeface="Arial"/>
              </a:rPr>
            </a:br>
            <a:br>
              <a:rPr lang="en-US" sz="1800">
                <a:solidFill>
                  <a:schemeClr val="dk2"/>
                </a:solidFill>
                <a:latin typeface="Arial"/>
                <a:ea typeface="Arial"/>
                <a:cs typeface="Arial"/>
                <a:sym typeface="Arial"/>
              </a:rPr>
            </a:br>
            <a:endParaRPr sz="1800">
              <a:solidFill>
                <a:schemeClr val="dk2"/>
              </a:solidFill>
              <a:latin typeface="Arial"/>
              <a:ea typeface="Arial"/>
              <a:cs typeface="Arial"/>
              <a:sym typeface="Arial"/>
            </a:endParaRPr>
          </a:p>
        </p:txBody>
      </p:sp>
      <p:sp>
        <p:nvSpPr>
          <p:cNvPr id="198" name="Google Shape;198;p2"/>
          <p:cNvSpPr txBox="1"/>
          <p:nvPr/>
        </p:nvSpPr>
        <p:spPr>
          <a:xfrm>
            <a:off x="720000" y="1185125"/>
            <a:ext cx="7704000" cy="3234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PT Sans"/>
              <a:ea typeface="PT Sans"/>
              <a:cs typeface="PT Sans"/>
              <a:sym typeface="PT Sans"/>
            </a:endParaRPr>
          </a:p>
        </p:txBody>
      </p:sp>
      <p:sp>
        <p:nvSpPr>
          <p:cNvPr id="199" name="Google Shape;199;p2"/>
          <p:cNvSpPr txBox="1"/>
          <p:nvPr/>
        </p:nvSpPr>
        <p:spPr>
          <a:xfrm>
            <a:off x="720000" y="4189401"/>
            <a:ext cx="1669200" cy="41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sng" cap="none" strike="noStrike">
              <a:solidFill>
                <a:schemeClr val="dk1"/>
              </a:solidFill>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f0baa155e1_7_49"/>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sz="1500">
                <a:solidFill>
                  <a:schemeClr val="dk2"/>
                </a:solidFill>
              </a:rPr>
              <a:t>P</a:t>
            </a:r>
            <a:r>
              <a:rPr lang="en-US" sz="1500">
                <a:solidFill>
                  <a:schemeClr val="dk2"/>
                </a:solidFill>
              </a:rPr>
              <a:t>re-trained model- VGG16 </a:t>
            </a:r>
            <a:endParaRPr sz="1600">
              <a:solidFill>
                <a:schemeClr val="dk2"/>
              </a:solidFill>
            </a:endParaRPr>
          </a:p>
        </p:txBody>
      </p:sp>
      <p:sp>
        <p:nvSpPr>
          <p:cNvPr id="378" name="Google Shape;378;g2f0baa155e1_7_49"/>
          <p:cNvSpPr txBox="1"/>
          <p:nvPr>
            <p:ph idx="1" type="body"/>
          </p:nvPr>
        </p:nvSpPr>
        <p:spPr>
          <a:xfrm>
            <a:off x="720000" y="1215750"/>
            <a:ext cx="45384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pic>
        <p:nvPicPr>
          <p:cNvPr id="379" name="Google Shape;379;g2f0baa155e1_7_49"/>
          <p:cNvPicPr preferRelativeResize="0"/>
          <p:nvPr/>
        </p:nvPicPr>
        <p:blipFill rotWithShape="1">
          <a:blip r:embed="rId3">
            <a:alphaModFix/>
          </a:blip>
          <a:srcRect b="0" l="0" r="0" t="0"/>
          <a:stretch/>
        </p:blipFill>
        <p:spPr>
          <a:xfrm>
            <a:off x="7001177" y="2914025"/>
            <a:ext cx="1422972" cy="1677274"/>
          </a:xfrm>
          <a:prstGeom prst="rect">
            <a:avLst/>
          </a:prstGeom>
          <a:noFill/>
          <a:ln>
            <a:noFill/>
          </a:ln>
        </p:spPr>
      </p:pic>
      <p:sp>
        <p:nvSpPr>
          <p:cNvPr id="380" name="Google Shape;380;g2f0baa155e1_7_49"/>
          <p:cNvSpPr txBox="1"/>
          <p:nvPr/>
        </p:nvSpPr>
        <p:spPr>
          <a:xfrm>
            <a:off x="559425" y="1112200"/>
            <a:ext cx="4162200" cy="543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100"/>
          </a:p>
          <a:p>
            <a:pPr indent="0" lvl="0" marL="0" rtl="0" algn="l">
              <a:spcBef>
                <a:spcPts val="1200"/>
              </a:spcBef>
              <a:spcAft>
                <a:spcPts val="0"/>
              </a:spcAft>
              <a:buNone/>
            </a:pPr>
            <a:r>
              <a:t/>
            </a:r>
            <a:endParaRPr b="1" sz="8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381" name="Google Shape;381;g2f0baa155e1_7_49"/>
          <p:cNvSpPr txBox="1"/>
          <p:nvPr/>
        </p:nvSpPr>
        <p:spPr>
          <a:xfrm>
            <a:off x="567350" y="754000"/>
            <a:ext cx="31611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solidFill>
                  <a:schemeClr val="dk1"/>
                </a:solidFill>
                <a:latin typeface="PT Sans"/>
                <a:ea typeface="PT Sans"/>
                <a:cs typeface="PT Sans"/>
                <a:sym typeface="PT Sans"/>
              </a:rPr>
              <a:t>The model consists of multiple convolutional layers with increased filters and max pooling layers to reduce spatial dimensions, culminating</a:t>
            </a:r>
            <a:r>
              <a:rPr b="1" lang="en-US" sz="1100">
                <a:solidFill>
                  <a:schemeClr val="dk1"/>
                </a:solidFill>
                <a:latin typeface="PT Sans"/>
                <a:ea typeface="PT Sans"/>
                <a:cs typeface="PT Sans"/>
                <a:sym typeface="PT Sans"/>
              </a:rPr>
              <a:t> </a:t>
            </a:r>
            <a:r>
              <a:rPr b="1" lang="en-US" sz="800">
                <a:solidFill>
                  <a:schemeClr val="dk1"/>
                </a:solidFill>
                <a:latin typeface="PT Sans"/>
                <a:ea typeface="PT Sans"/>
                <a:cs typeface="PT Sans"/>
                <a:sym typeface="PT Sans"/>
              </a:rPr>
              <a:t>in a total of 14,714,688 parameters</a:t>
            </a:r>
            <a:endParaRPr b="1" sz="800">
              <a:solidFill>
                <a:schemeClr val="dk1"/>
              </a:solidFill>
              <a:latin typeface="PT Sans"/>
              <a:ea typeface="PT Sans"/>
              <a:cs typeface="PT Sans"/>
              <a:sym typeface="PT Sans"/>
            </a:endParaRPr>
          </a:p>
        </p:txBody>
      </p:sp>
      <p:pic>
        <p:nvPicPr>
          <p:cNvPr id="382" name="Google Shape;382;g2f0baa155e1_7_49"/>
          <p:cNvPicPr preferRelativeResize="0"/>
          <p:nvPr/>
        </p:nvPicPr>
        <p:blipFill>
          <a:blip r:embed="rId4">
            <a:alphaModFix/>
          </a:blip>
          <a:stretch>
            <a:fillRect/>
          </a:stretch>
        </p:blipFill>
        <p:spPr>
          <a:xfrm>
            <a:off x="430825" y="1399075"/>
            <a:ext cx="5417276" cy="337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f0baa155e1_7_68"/>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sz="1500">
                <a:solidFill>
                  <a:schemeClr val="dk2"/>
                </a:solidFill>
              </a:rPr>
              <a:t>Pre-trained model- VGG16 - </a:t>
            </a:r>
            <a:r>
              <a:rPr lang="en-US" sz="1700">
                <a:solidFill>
                  <a:schemeClr val="dk2"/>
                </a:solidFill>
              </a:rPr>
              <a:t>Training &amp; Evaluation logs</a:t>
            </a:r>
            <a:endParaRPr sz="1600">
              <a:solidFill>
                <a:schemeClr val="dk2"/>
              </a:solidFill>
            </a:endParaRPr>
          </a:p>
        </p:txBody>
      </p:sp>
      <p:sp>
        <p:nvSpPr>
          <p:cNvPr id="388" name="Google Shape;388;g2f0baa155e1_7_68"/>
          <p:cNvSpPr txBox="1"/>
          <p:nvPr>
            <p:ph idx="1" type="body"/>
          </p:nvPr>
        </p:nvSpPr>
        <p:spPr>
          <a:xfrm>
            <a:off x="720000" y="1215750"/>
            <a:ext cx="45384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sp>
        <p:nvSpPr>
          <p:cNvPr id="389" name="Google Shape;389;g2f0baa155e1_7_68"/>
          <p:cNvSpPr txBox="1"/>
          <p:nvPr/>
        </p:nvSpPr>
        <p:spPr>
          <a:xfrm>
            <a:off x="6380375" y="1123400"/>
            <a:ext cx="2106000" cy="5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800">
              <a:solidFill>
                <a:schemeClr val="dk1"/>
              </a:solidFill>
              <a:latin typeface="PT Sans"/>
              <a:ea typeface="PT Sans"/>
              <a:cs typeface="PT Sans"/>
              <a:sym typeface="PT Sans"/>
            </a:endParaRPr>
          </a:p>
          <a:p>
            <a:pPr indent="0" lvl="0" marL="0" rtl="0" algn="l">
              <a:spcBef>
                <a:spcPts val="120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390" name="Google Shape;390;g2f0baa155e1_7_68"/>
          <p:cNvSpPr txBox="1"/>
          <p:nvPr/>
        </p:nvSpPr>
        <p:spPr>
          <a:xfrm>
            <a:off x="6164100" y="723200"/>
            <a:ext cx="2595300" cy="34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000"/>
              <a:t>Summary:</a:t>
            </a:r>
            <a:endParaRPr b="1" sz="1000"/>
          </a:p>
          <a:p>
            <a:pPr indent="-279400" lvl="0" marL="457200" rtl="0" algn="l">
              <a:lnSpc>
                <a:spcPct val="115000"/>
              </a:lnSpc>
              <a:spcBef>
                <a:spcPts val="1200"/>
              </a:spcBef>
              <a:spcAft>
                <a:spcPts val="0"/>
              </a:spcAft>
              <a:buSzPts val="800"/>
              <a:buChar char="●"/>
            </a:pPr>
            <a:r>
              <a:rPr b="1" lang="en-US" sz="800"/>
              <a:t>Training Performance</a:t>
            </a:r>
            <a:r>
              <a:rPr lang="en-US" sz="800"/>
              <a:t>: The training accuracy steadily improves from 57.32% to 85.84% over 5 epochs, while the training loss decreases, indicating the model is learning and fitting the training data better with each epoch.</a:t>
            </a:r>
            <a:endParaRPr sz="800"/>
          </a:p>
          <a:p>
            <a:pPr indent="-279400" lvl="0" marL="457200" rtl="0" algn="l">
              <a:lnSpc>
                <a:spcPct val="115000"/>
              </a:lnSpc>
              <a:spcBef>
                <a:spcPts val="0"/>
              </a:spcBef>
              <a:spcAft>
                <a:spcPts val="0"/>
              </a:spcAft>
              <a:buSzPts val="800"/>
              <a:buChar char="●"/>
            </a:pPr>
            <a:r>
              <a:rPr b="1" lang="en-US" sz="800"/>
              <a:t>Validation Performance</a:t>
            </a:r>
            <a:r>
              <a:rPr lang="en-US" sz="800"/>
              <a:t>: The validation accuracy starts at 73.05% and stabilizes around 80.86%, showing a general improvement. However, there is a slight increase in validation loss towards the end, indicating potential minor overfitting.</a:t>
            </a:r>
            <a:endParaRPr sz="800"/>
          </a:p>
          <a:p>
            <a:pPr indent="-279400" lvl="0" marL="457200" rtl="0" algn="l">
              <a:lnSpc>
                <a:spcPct val="115000"/>
              </a:lnSpc>
              <a:spcBef>
                <a:spcPts val="0"/>
              </a:spcBef>
              <a:spcAft>
                <a:spcPts val="0"/>
              </a:spcAft>
              <a:buSzPts val="800"/>
              <a:buChar char="●"/>
            </a:pPr>
            <a:r>
              <a:rPr b="1" lang="en-US" sz="800"/>
              <a:t>Test Performance</a:t>
            </a:r>
            <a:r>
              <a:rPr lang="en-US" sz="800"/>
              <a:t>: The test accuracy is 82.14%, which is consistent with the validation performance, indicating good generalization to unseen data.</a:t>
            </a:r>
            <a:endParaRPr sz="800"/>
          </a:p>
          <a:p>
            <a:pPr indent="0" lvl="0" marL="0" rtl="0" algn="l">
              <a:lnSpc>
                <a:spcPct val="115000"/>
              </a:lnSpc>
              <a:spcBef>
                <a:spcPts val="1200"/>
              </a:spcBef>
              <a:spcAft>
                <a:spcPts val="1200"/>
              </a:spcAft>
              <a:buNone/>
            </a:pPr>
            <a:r>
              <a:rPr lang="en-US" sz="800"/>
              <a:t>Overall, the VGG16 model shows significant improvement during training and maintains strong performance on validation and test datasets, indicating effective learning and good generalization.</a:t>
            </a:r>
            <a:endParaRPr sz="1600"/>
          </a:p>
        </p:txBody>
      </p:sp>
      <p:sp>
        <p:nvSpPr>
          <p:cNvPr id="391" name="Google Shape;391;g2f0baa155e1_7_68"/>
          <p:cNvSpPr txBox="1"/>
          <p:nvPr/>
        </p:nvSpPr>
        <p:spPr>
          <a:xfrm>
            <a:off x="513675" y="3629525"/>
            <a:ext cx="5704500" cy="85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900"/>
              <a:t>Evaluation Logs:</a:t>
            </a:r>
            <a:endParaRPr b="1" sz="900"/>
          </a:p>
          <a:p>
            <a:pPr indent="-273050" lvl="0" marL="457200" rtl="0" algn="l">
              <a:lnSpc>
                <a:spcPct val="115000"/>
              </a:lnSpc>
              <a:spcBef>
                <a:spcPts val="1200"/>
              </a:spcBef>
              <a:spcAft>
                <a:spcPts val="0"/>
              </a:spcAft>
              <a:buSzPts val="700"/>
              <a:buChar char="●"/>
            </a:pPr>
            <a:r>
              <a:rPr lang="en-US" sz="700">
                <a:solidFill>
                  <a:srgbClr val="188038"/>
                </a:solidFill>
                <a:latin typeface="Roboto Mono"/>
                <a:ea typeface="Roboto Mono"/>
                <a:cs typeface="Roboto Mono"/>
                <a:sym typeface="Roboto Mono"/>
              </a:rPr>
              <a:t>108/108 ━━━━━━━━━━━━━━━━━━━━ 12s 114ms/step - accuracy: 0.8040 - loss: 0.5271</a:t>
            </a:r>
            <a:r>
              <a:rPr lang="en-US" sz="700"/>
              <a:t>:</a:t>
            </a:r>
            <a:endParaRPr sz="700"/>
          </a:p>
          <a:p>
            <a:pPr indent="-273050" lvl="1" marL="914400" rtl="0" algn="l">
              <a:lnSpc>
                <a:spcPct val="115000"/>
              </a:lnSpc>
              <a:spcBef>
                <a:spcPts val="0"/>
              </a:spcBef>
              <a:spcAft>
                <a:spcPts val="0"/>
              </a:spcAft>
              <a:buSzPts val="700"/>
              <a:buChar char="○"/>
            </a:pPr>
            <a:r>
              <a:rPr lang="en-US" sz="700">
                <a:solidFill>
                  <a:srgbClr val="188038"/>
                </a:solidFill>
                <a:latin typeface="Roboto Mono"/>
                <a:ea typeface="Roboto Mono"/>
                <a:cs typeface="Roboto Mono"/>
                <a:sym typeface="Roboto Mono"/>
              </a:rPr>
              <a:t>accuracy: 0.8040</a:t>
            </a:r>
            <a:r>
              <a:rPr lang="en-US" sz="700"/>
              <a:t>: The test accuracy is 80.40%, indicating the model correctly predicts 80.40% of the test data.</a:t>
            </a:r>
            <a:endParaRPr sz="700"/>
          </a:p>
          <a:p>
            <a:pPr indent="-273050" lvl="1" marL="914400" rtl="0" algn="l">
              <a:lnSpc>
                <a:spcPct val="115000"/>
              </a:lnSpc>
              <a:spcBef>
                <a:spcPts val="0"/>
              </a:spcBef>
              <a:spcAft>
                <a:spcPts val="0"/>
              </a:spcAft>
              <a:buSzPts val="700"/>
              <a:buChar char="○"/>
            </a:pPr>
            <a:r>
              <a:rPr lang="en-US" sz="700">
                <a:solidFill>
                  <a:srgbClr val="188038"/>
                </a:solidFill>
                <a:latin typeface="Roboto Mono"/>
                <a:ea typeface="Roboto Mono"/>
                <a:cs typeface="Roboto Mono"/>
                <a:sym typeface="Roboto Mono"/>
              </a:rPr>
              <a:t>loss: 0.5271</a:t>
            </a:r>
            <a:r>
              <a:rPr lang="en-US" sz="700"/>
              <a:t>: The test loss is 0.5271, showing how well the model fits the test data.</a:t>
            </a:r>
            <a:endParaRPr b="1" sz="800"/>
          </a:p>
        </p:txBody>
      </p:sp>
      <p:pic>
        <p:nvPicPr>
          <p:cNvPr id="392" name="Google Shape;392;g2f0baa155e1_7_68"/>
          <p:cNvPicPr preferRelativeResize="0"/>
          <p:nvPr/>
        </p:nvPicPr>
        <p:blipFill>
          <a:blip r:embed="rId3">
            <a:alphaModFix/>
          </a:blip>
          <a:stretch>
            <a:fillRect/>
          </a:stretch>
        </p:blipFill>
        <p:spPr>
          <a:xfrm>
            <a:off x="513675" y="878650"/>
            <a:ext cx="5596350" cy="268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f0baa155e1_7_76"/>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sz="1500">
                <a:solidFill>
                  <a:schemeClr val="dk2"/>
                </a:solidFill>
              </a:rPr>
              <a:t>Pre-trained model- </a:t>
            </a:r>
            <a:r>
              <a:rPr lang="en-US" sz="1500">
                <a:solidFill>
                  <a:schemeClr val="dk2"/>
                </a:solidFill>
              </a:rPr>
              <a:t> InceptionV3 </a:t>
            </a:r>
            <a:endParaRPr sz="1600">
              <a:solidFill>
                <a:schemeClr val="dk2"/>
              </a:solidFill>
            </a:endParaRPr>
          </a:p>
        </p:txBody>
      </p:sp>
      <p:sp>
        <p:nvSpPr>
          <p:cNvPr id="398" name="Google Shape;398;g2f0baa155e1_7_76"/>
          <p:cNvSpPr txBox="1"/>
          <p:nvPr>
            <p:ph idx="1" type="body"/>
          </p:nvPr>
        </p:nvSpPr>
        <p:spPr>
          <a:xfrm>
            <a:off x="720000" y="1215750"/>
            <a:ext cx="45384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pic>
        <p:nvPicPr>
          <p:cNvPr id="399" name="Google Shape;399;g2f0baa155e1_7_76"/>
          <p:cNvPicPr preferRelativeResize="0"/>
          <p:nvPr/>
        </p:nvPicPr>
        <p:blipFill rotWithShape="1">
          <a:blip r:embed="rId3">
            <a:alphaModFix/>
          </a:blip>
          <a:srcRect b="0" l="0" r="0" t="0"/>
          <a:stretch/>
        </p:blipFill>
        <p:spPr>
          <a:xfrm>
            <a:off x="7001177" y="2914025"/>
            <a:ext cx="1422972" cy="1677274"/>
          </a:xfrm>
          <a:prstGeom prst="rect">
            <a:avLst/>
          </a:prstGeom>
          <a:noFill/>
          <a:ln>
            <a:noFill/>
          </a:ln>
        </p:spPr>
      </p:pic>
      <p:sp>
        <p:nvSpPr>
          <p:cNvPr id="400" name="Google Shape;400;g2f0baa155e1_7_76"/>
          <p:cNvSpPr txBox="1"/>
          <p:nvPr/>
        </p:nvSpPr>
        <p:spPr>
          <a:xfrm>
            <a:off x="559425" y="1112200"/>
            <a:ext cx="4162200" cy="5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p>
          <a:p>
            <a:pPr indent="0" lvl="0" marL="0" rtl="0" algn="l">
              <a:spcBef>
                <a:spcPts val="1200"/>
              </a:spcBef>
              <a:spcAft>
                <a:spcPts val="0"/>
              </a:spcAft>
              <a:buNone/>
            </a:pPr>
            <a:r>
              <a:t/>
            </a:r>
            <a:endParaRPr b="1" sz="8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401" name="Google Shape;401;g2f0baa155e1_7_76"/>
          <p:cNvSpPr txBox="1"/>
          <p:nvPr/>
        </p:nvSpPr>
        <p:spPr>
          <a:xfrm>
            <a:off x="6535825" y="1112200"/>
            <a:ext cx="27417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pic>
        <p:nvPicPr>
          <p:cNvPr id="402" name="Google Shape;402;g2f0baa155e1_7_76"/>
          <p:cNvPicPr preferRelativeResize="0"/>
          <p:nvPr/>
        </p:nvPicPr>
        <p:blipFill>
          <a:blip r:embed="rId4">
            <a:alphaModFix/>
          </a:blip>
          <a:stretch>
            <a:fillRect/>
          </a:stretch>
        </p:blipFill>
        <p:spPr>
          <a:xfrm>
            <a:off x="473125" y="817825"/>
            <a:ext cx="6339825" cy="397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f0baa155e1_7_104"/>
          <p:cNvSpPr txBox="1"/>
          <p:nvPr>
            <p:ph type="title"/>
          </p:nvPr>
        </p:nvSpPr>
        <p:spPr>
          <a:xfrm>
            <a:off x="567350" y="385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sz="1500">
                <a:solidFill>
                  <a:schemeClr val="dk2"/>
                </a:solidFill>
              </a:rPr>
              <a:t>Pre-trained model- </a:t>
            </a:r>
            <a:r>
              <a:rPr lang="en-US" sz="1500">
                <a:solidFill>
                  <a:schemeClr val="dk2"/>
                </a:solidFill>
              </a:rPr>
              <a:t>InceptionV3 </a:t>
            </a:r>
            <a:r>
              <a:rPr lang="en-US" sz="1500">
                <a:solidFill>
                  <a:schemeClr val="dk2"/>
                </a:solidFill>
              </a:rPr>
              <a:t>- </a:t>
            </a:r>
            <a:r>
              <a:rPr lang="en-US" sz="1700">
                <a:solidFill>
                  <a:schemeClr val="dk2"/>
                </a:solidFill>
              </a:rPr>
              <a:t>Training &amp; Evaluation logs</a:t>
            </a:r>
            <a:endParaRPr sz="1600">
              <a:solidFill>
                <a:schemeClr val="dk2"/>
              </a:solidFill>
            </a:endParaRPr>
          </a:p>
        </p:txBody>
      </p:sp>
      <p:sp>
        <p:nvSpPr>
          <p:cNvPr id="408" name="Google Shape;408;g2f0baa155e1_7_104"/>
          <p:cNvSpPr txBox="1"/>
          <p:nvPr>
            <p:ph idx="1" type="body"/>
          </p:nvPr>
        </p:nvSpPr>
        <p:spPr>
          <a:xfrm>
            <a:off x="720000" y="1215750"/>
            <a:ext cx="4538400" cy="337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a:p>
            <a:pPr indent="0" lvl="0" marL="0" rtl="0" algn="l">
              <a:lnSpc>
                <a:spcPct val="100000"/>
              </a:lnSpc>
              <a:spcBef>
                <a:spcPts val="0"/>
              </a:spcBef>
              <a:spcAft>
                <a:spcPts val="0"/>
              </a:spcAft>
              <a:buSzPts val="1200"/>
              <a:buNone/>
            </a:pPr>
            <a:r>
              <a:t/>
            </a:r>
            <a:endParaRPr sz="2700">
              <a:solidFill>
                <a:schemeClr val="dk2"/>
              </a:solidFill>
              <a:latin typeface="Merriweather"/>
              <a:ea typeface="Merriweather"/>
              <a:cs typeface="Merriweather"/>
              <a:sym typeface="Merriweather"/>
            </a:endParaRPr>
          </a:p>
        </p:txBody>
      </p:sp>
      <p:sp>
        <p:nvSpPr>
          <p:cNvPr id="409" name="Google Shape;409;g2f0baa155e1_7_104"/>
          <p:cNvSpPr txBox="1"/>
          <p:nvPr/>
        </p:nvSpPr>
        <p:spPr>
          <a:xfrm>
            <a:off x="6380375" y="1123400"/>
            <a:ext cx="2106000" cy="5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800">
              <a:solidFill>
                <a:schemeClr val="dk1"/>
              </a:solidFill>
              <a:latin typeface="PT Sans"/>
              <a:ea typeface="PT Sans"/>
              <a:cs typeface="PT Sans"/>
              <a:sym typeface="PT Sans"/>
            </a:endParaRPr>
          </a:p>
          <a:p>
            <a:pPr indent="0" lvl="0" marL="0" rtl="0" algn="l">
              <a:spcBef>
                <a:spcPts val="120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sp>
        <p:nvSpPr>
          <p:cNvPr id="410" name="Google Shape;410;g2f0baa155e1_7_104"/>
          <p:cNvSpPr txBox="1"/>
          <p:nvPr/>
        </p:nvSpPr>
        <p:spPr>
          <a:xfrm>
            <a:off x="6312775" y="723200"/>
            <a:ext cx="2446500" cy="39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000"/>
              <a:t>Summary:</a:t>
            </a:r>
            <a:endParaRPr b="1" sz="1000"/>
          </a:p>
          <a:p>
            <a:pPr indent="-279400" lvl="0" marL="457200" rtl="0" algn="l">
              <a:lnSpc>
                <a:spcPct val="115000"/>
              </a:lnSpc>
              <a:spcBef>
                <a:spcPts val="1200"/>
              </a:spcBef>
              <a:spcAft>
                <a:spcPts val="0"/>
              </a:spcAft>
              <a:buSzPts val="800"/>
              <a:buChar char="●"/>
            </a:pPr>
            <a:r>
              <a:rPr b="1" lang="en-US" sz="800"/>
              <a:t>Training Performance</a:t>
            </a:r>
            <a:r>
              <a:rPr lang="en-US" sz="800"/>
              <a:t>: The training accuracy steadily increases from 66.57% to 89.38% over 5 epochs, while the training loss decreases, showing that the model is effectively learning and fitting the training data.</a:t>
            </a:r>
            <a:endParaRPr sz="800"/>
          </a:p>
          <a:p>
            <a:pPr indent="-279400" lvl="0" marL="457200" rtl="0" algn="l">
              <a:lnSpc>
                <a:spcPct val="115000"/>
              </a:lnSpc>
              <a:spcBef>
                <a:spcPts val="0"/>
              </a:spcBef>
              <a:spcAft>
                <a:spcPts val="0"/>
              </a:spcAft>
              <a:buSzPts val="800"/>
              <a:buChar char="●"/>
            </a:pPr>
            <a:r>
              <a:rPr b="1" lang="en-US" sz="800"/>
              <a:t>Validation Performance</a:t>
            </a:r>
            <a:r>
              <a:rPr lang="en-US" sz="800"/>
              <a:t>: Validation accuracy starts at 75.61% and fluctuates, ending at 83.90%. Validation loss shows a general decrease with some fluctuation, indicating occasional overfitting.</a:t>
            </a:r>
            <a:endParaRPr sz="800"/>
          </a:p>
          <a:p>
            <a:pPr indent="-279400" lvl="0" marL="457200" rtl="0" algn="l">
              <a:lnSpc>
                <a:spcPct val="115000"/>
              </a:lnSpc>
              <a:spcBef>
                <a:spcPts val="0"/>
              </a:spcBef>
              <a:spcAft>
                <a:spcPts val="0"/>
              </a:spcAft>
              <a:buSzPts val="800"/>
              <a:buChar char="●"/>
            </a:pPr>
            <a:r>
              <a:rPr b="1" lang="en-US" sz="800"/>
              <a:t>Test Performance</a:t>
            </a:r>
            <a:r>
              <a:rPr lang="en-US" sz="800"/>
              <a:t>: The test accuracy of 84.24% and a test loss of 0.4376 reflect strong performance, indicating good generalization to unseen data.</a:t>
            </a:r>
            <a:endParaRPr sz="800"/>
          </a:p>
          <a:p>
            <a:pPr indent="0" lvl="0" marL="0" rtl="0" algn="l">
              <a:lnSpc>
                <a:spcPct val="115000"/>
              </a:lnSpc>
              <a:spcBef>
                <a:spcPts val="1200"/>
              </a:spcBef>
              <a:spcAft>
                <a:spcPts val="0"/>
              </a:spcAft>
              <a:buNone/>
            </a:pPr>
            <a:r>
              <a:rPr lang="en-US" sz="800"/>
              <a:t>Overall, the InceptionV3 model demonstrates significant improvement in training accuracy and maintains strong performance on both validation and test datasets, indicating effective learning and good generalization.</a:t>
            </a:r>
            <a:endParaRPr sz="800"/>
          </a:p>
          <a:p>
            <a:pPr indent="0" lvl="0" marL="0" rtl="0" algn="l">
              <a:lnSpc>
                <a:spcPct val="115000"/>
              </a:lnSpc>
              <a:spcBef>
                <a:spcPts val="1200"/>
              </a:spcBef>
              <a:spcAft>
                <a:spcPts val="1200"/>
              </a:spcAft>
              <a:buNone/>
            </a:pPr>
            <a:r>
              <a:t/>
            </a:r>
            <a:endParaRPr b="1" sz="1000"/>
          </a:p>
        </p:txBody>
      </p:sp>
      <p:sp>
        <p:nvSpPr>
          <p:cNvPr id="411" name="Google Shape;411;g2f0baa155e1_7_104"/>
          <p:cNvSpPr txBox="1"/>
          <p:nvPr/>
        </p:nvSpPr>
        <p:spPr>
          <a:xfrm>
            <a:off x="513675" y="3629525"/>
            <a:ext cx="5704500" cy="9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100"/>
              <a:t>Evaluation Logs:</a:t>
            </a:r>
            <a:endParaRPr b="1" sz="1100"/>
          </a:p>
          <a:p>
            <a:pPr indent="-285750" lvl="0" marL="457200" rtl="0" algn="l">
              <a:lnSpc>
                <a:spcPct val="115000"/>
              </a:lnSpc>
              <a:spcBef>
                <a:spcPts val="1200"/>
              </a:spcBef>
              <a:spcAft>
                <a:spcPts val="0"/>
              </a:spcAft>
              <a:buSzPts val="900"/>
              <a:buChar char="●"/>
            </a:pPr>
            <a:r>
              <a:rPr b="1" lang="en-US" sz="900"/>
              <a:t>accuracy: 0.8513</a:t>
            </a:r>
            <a:r>
              <a:rPr lang="en-US" sz="900"/>
              <a:t>: The test accuracy is 85.13%, indicating the model correctly predicts 85.13% of the test data.</a:t>
            </a:r>
            <a:endParaRPr sz="900"/>
          </a:p>
          <a:p>
            <a:pPr indent="-285750" lvl="0" marL="457200" rtl="0" algn="l">
              <a:lnSpc>
                <a:spcPct val="115000"/>
              </a:lnSpc>
              <a:spcBef>
                <a:spcPts val="0"/>
              </a:spcBef>
              <a:spcAft>
                <a:spcPts val="0"/>
              </a:spcAft>
              <a:buSzPts val="900"/>
              <a:buChar char="●"/>
            </a:pPr>
            <a:r>
              <a:rPr b="1" lang="en-US" sz="900"/>
              <a:t>loss: 0.4376</a:t>
            </a:r>
            <a:r>
              <a:rPr lang="en-US" sz="900"/>
              <a:t>: The test loss is 0.4376, showing how well the model fits the test data</a:t>
            </a:r>
            <a:endParaRPr b="1" sz="900"/>
          </a:p>
        </p:txBody>
      </p:sp>
      <p:pic>
        <p:nvPicPr>
          <p:cNvPr id="412" name="Google Shape;412;g2f0baa155e1_7_104"/>
          <p:cNvPicPr preferRelativeResize="0"/>
          <p:nvPr/>
        </p:nvPicPr>
        <p:blipFill>
          <a:blip r:embed="rId3">
            <a:alphaModFix/>
          </a:blip>
          <a:stretch>
            <a:fillRect/>
          </a:stretch>
        </p:blipFill>
        <p:spPr>
          <a:xfrm>
            <a:off x="432575" y="958100"/>
            <a:ext cx="5880199" cy="2671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27a12e27994_0_16"/>
          <p:cNvPicPr preferRelativeResize="0"/>
          <p:nvPr/>
        </p:nvPicPr>
        <p:blipFill rotWithShape="1">
          <a:blip r:embed="rId3">
            <a:alphaModFix/>
          </a:blip>
          <a:srcRect b="0" l="0" r="0" t="0"/>
          <a:stretch/>
        </p:blipFill>
        <p:spPr>
          <a:xfrm>
            <a:off x="7858801" y="322341"/>
            <a:ext cx="807700" cy="789871"/>
          </a:xfrm>
          <a:prstGeom prst="rect">
            <a:avLst/>
          </a:prstGeom>
          <a:noFill/>
          <a:ln>
            <a:noFill/>
          </a:ln>
        </p:spPr>
      </p:pic>
      <p:sp>
        <p:nvSpPr>
          <p:cNvPr id="418" name="Google Shape;418;g27a12e27994_0_16"/>
          <p:cNvSpPr txBox="1"/>
          <p:nvPr>
            <p:ph type="title"/>
          </p:nvPr>
        </p:nvSpPr>
        <p:spPr>
          <a:xfrm>
            <a:off x="720000" y="539500"/>
            <a:ext cx="7022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sz="2100"/>
              <a:t>Model Evaluation: </a:t>
            </a:r>
            <a:r>
              <a:rPr lang="en-US" sz="2100"/>
              <a:t>Which flower is that?</a:t>
            </a:r>
            <a:endParaRPr sz="2100"/>
          </a:p>
        </p:txBody>
      </p:sp>
      <p:pic>
        <p:nvPicPr>
          <p:cNvPr id="419" name="Google Shape;419;g27a12e27994_0_16"/>
          <p:cNvPicPr preferRelativeResize="0"/>
          <p:nvPr/>
        </p:nvPicPr>
        <p:blipFill>
          <a:blip r:embed="rId4">
            <a:alphaModFix/>
          </a:blip>
          <a:stretch>
            <a:fillRect/>
          </a:stretch>
        </p:blipFill>
        <p:spPr>
          <a:xfrm>
            <a:off x="433925" y="3491400"/>
            <a:ext cx="1479611" cy="1109725"/>
          </a:xfrm>
          <a:prstGeom prst="rect">
            <a:avLst/>
          </a:prstGeom>
          <a:noFill/>
          <a:ln>
            <a:noFill/>
          </a:ln>
        </p:spPr>
      </p:pic>
      <p:pic>
        <p:nvPicPr>
          <p:cNvPr id="420" name="Google Shape;420;g27a12e27994_0_16"/>
          <p:cNvPicPr preferRelativeResize="0"/>
          <p:nvPr/>
        </p:nvPicPr>
        <p:blipFill>
          <a:blip r:embed="rId5">
            <a:alphaModFix/>
          </a:blip>
          <a:stretch>
            <a:fillRect/>
          </a:stretch>
        </p:blipFill>
        <p:spPr>
          <a:xfrm>
            <a:off x="2142850" y="3494568"/>
            <a:ext cx="1467900" cy="1100920"/>
          </a:xfrm>
          <a:prstGeom prst="rect">
            <a:avLst/>
          </a:prstGeom>
          <a:noFill/>
          <a:ln>
            <a:noFill/>
          </a:ln>
        </p:spPr>
      </p:pic>
      <p:pic>
        <p:nvPicPr>
          <p:cNvPr id="421" name="Google Shape;421;g27a12e27994_0_16"/>
          <p:cNvPicPr preferRelativeResize="0"/>
          <p:nvPr/>
        </p:nvPicPr>
        <p:blipFill>
          <a:blip r:embed="rId6">
            <a:alphaModFix/>
          </a:blip>
          <a:stretch>
            <a:fillRect/>
          </a:stretch>
        </p:blipFill>
        <p:spPr>
          <a:xfrm>
            <a:off x="5423775" y="3490177"/>
            <a:ext cx="1467900" cy="1109724"/>
          </a:xfrm>
          <a:prstGeom prst="rect">
            <a:avLst/>
          </a:prstGeom>
          <a:noFill/>
          <a:ln>
            <a:noFill/>
          </a:ln>
        </p:spPr>
      </p:pic>
      <p:pic>
        <p:nvPicPr>
          <p:cNvPr id="422" name="Google Shape;422;g27a12e27994_0_16"/>
          <p:cNvPicPr preferRelativeResize="0"/>
          <p:nvPr/>
        </p:nvPicPr>
        <p:blipFill>
          <a:blip r:embed="rId7">
            <a:alphaModFix/>
          </a:blip>
          <a:stretch>
            <a:fillRect/>
          </a:stretch>
        </p:blipFill>
        <p:spPr>
          <a:xfrm>
            <a:off x="3823700" y="3491388"/>
            <a:ext cx="1387140" cy="1109725"/>
          </a:xfrm>
          <a:prstGeom prst="rect">
            <a:avLst/>
          </a:prstGeom>
          <a:noFill/>
          <a:ln>
            <a:noFill/>
          </a:ln>
        </p:spPr>
      </p:pic>
      <p:pic>
        <p:nvPicPr>
          <p:cNvPr id="423" name="Google Shape;423;g27a12e27994_0_16"/>
          <p:cNvPicPr preferRelativeResize="0"/>
          <p:nvPr/>
        </p:nvPicPr>
        <p:blipFill>
          <a:blip r:embed="rId8">
            <a:alphaModFix/>
          </a:blip>
          <a:stretch>
            <a:fillRect/>
          </a:stretch>
        </p:blipFill>
        <p:spPr>
          <a:xfrm>
            <a:off x="7028300" y="3494562"/>
            <a:ext cx="1467900" cy="1100950"/>
          </a:xfrm>
          <a:prstGeom prst="rect">
            <a:avLst/>
          </a:prstGeom>
          <a:noFill/>
          <a:ln>
            <a:noFill/>
          </a:ln>
        </p:spPr>
      </p:pic>
      <p:sp>
        <p:nvSpPr>
          <p:cNvPr id="424" name="Google Shape;424;g27a12e27994_0_16"/>
          <p:cNvSpPr/>
          <p:nvPr/>
        </p:nvSpPr>
        <p:spPr>
          <a:xfrm>
            <a:off x="4083250" y="1332500"/>
            <a:ext cx="939900" cy="572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PT Sans"/>
                <a:ea typeface="PT Sans"/>
                <a:cs typeface="PT Sans"/>
                <a:sym typeface="PT Sans"/>
              </a:rPr>
              <a:t>CNN</a:t>
            </a:r>
            <a:endParaRPr b="1">
              <a:latin typeface="PT Sans"/>
              <a:ea typeface="PT Sans"/>
              <a:cs typeface="PT Sans"/>
              <a:sym typeface="PT Sans"/>
            </a:endParaRPr>
          </a:p>
        </p:txBody>
      </p:sp>
      <p:cxnSp>
        <p:nvCxnSpPr>
          <p:cNvPr id="425" name="Google Shape;425;g27a12e27994_0_16"/>
          <p:cNvCxnSpPr>
            <a:stCxn id="424" idx="2"/>
          </p:cNvCxnSpPr>
          <p:nvPr/>
        </p:nvCxnSpPr>
        <p:spPr>
          <a:xfrm flipH="1">
            <a:off x="1563400" y="1905200"/>
            <a:ext cx="2989800" cy="11418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g27a12e27994_0_16"/>
          <p:cNvCxnSpPr>
            <a:stCxn id="424" idx="2"/>
          </p:cNvCxnSpPr>
          <p:nvPr/>
        </p:nvCxnSpPr>
        <p:spPr>
          <a:xfrm flipH="1">
            <a:off x="3049300" y="1905200"/>
            <a:ext cx="1503900" cy="11925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g27a12e27994_0_16"/>
          <p:cNvCxnSpPr>
            <a:stCxn id="424" idx="2"/>
          </p:cNvCxnSpPr>
          <p:nvPr/>
        </p:nvCxnSpPr>
        <p:spPr>
          <a:xfrm flipH="1">
            <a:off x="4547800" y="1905200"/>
            <a:ext cx="5400" cy="12306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g27a12e27994_0_16"/>
          <p:cNvCxnSpPr>
            <a:stCxn id="424" idx="2"/>
          </p:cNvCxnSpPr>
          <p:nvPr/>
        </p:nvCxnSpPr>
        <p:spPr>
          <a:xfrm>
            <a:off x="4553200" y="1905200"/>
            <a:ext cx="1645500" cy="125610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g27a12e27994_0_16"/>
          <p:cNvCxnSpPr>
            <a:stCxn id="424" idx="2"/>
          </p:cNvCxnSpPr>
          <p:nvPr/>
        </p:nvCxnSpPr>
        <p:spPr>
          <a:xfrm>
            <a:off x="4553200" y="1905200"/>
            <a:ext cx="3258600" cy="1294200"/>
          </a:xfrm>
          <a:prstGeom prst="straightConnector1">
            <a:avLst/>
          </a:prstGeom>
          <a:noFill/>
          <a:ln cap="flat" cmpd="sng" w="9525">
            <a:solidFill>
              <a:schemeClr val="dk2"/>
            </a:solidFill>
            <a:prstDash val="solid"/>
            <a:round/>
            <a:headEnd len="med" w="med" type="none"/>
            <a:tailEnd len="med" w="med" type="triangle"/>
          </a:ln>
        </p:spPr>
      </p:cxnSp>
      <p:sp>
        <p:nvSpPr>
          <p:cNvPr id="430" name="Google Shape;430;g27a12e27994_0_16"/>
          <p:cNvSpPr txBox="1"/>
          <p:nvPr/>
        </p:nvSpPr>
        <p:spPr>
          <a:xfrm>
            <a:off x="801300" y="3135900"/>
            <a:ext cx="8076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PT Sans"/>
                <a:ea typeface="PT Sans"/>
                <a:cs typeface="PT Sans"/>
                <a:sym typeface="PT Sans"/>
              </a:rPr>
              <a:t>Daisy</a:t>
            </a:r>
            <a:endParaRPr b="1" sz="1300">
              <a:solidFill>
                <a:schemeClr val="dk1"/>
              </a:solidFill>
              <a:latin typeface="PT Sans"/>
              <a:ea typeface="PT Sans"/>
              <a:cs typeface="PT Sans"/>
              <a:sym typeface="PT Sans"/>
            </a:endParaRPr>
          </a:p>
        </p:txBody>
      </p:sp>
      <p:sp>
        <p:nvSpPr>
          <p:cNvPr id="431" name="Google Shape;431;g27a12e27994_0_16"/>
          <p:cNvSpPr txBox="1"/>
          <p:nvPr/>
        </p:nvSpPr>
        <p:spPr>
          <a:xfrm>
            <a:off x="2458250" y="3199400"/>
            <a:ext cx="12168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PT Sans"/>
                <a:ea typeface="PT Sans"/>
                <a:cs typeface="PT Sans"/>
                <a:sym typeface="PT Sans"/>
              </a:rPr>
              <a:t>Dandelion</a:t>
            </a:r>
            <a:endParaRPr b="1" sz="1300">
              <a:solidFill>
                <a:schemeClr val="dk1"/>
              </a:solidFill>
              <a:latin typeface="PT Sans"/>
              <a:ea typeface="PT Sans"/>
              <a:cs typeface="PT Sans"/>
              <a:sym typeface="PT Sans"/>
            </a:endParaRPr>
          </a:p>
        </p:txBody>
      </p:sp>
      <p:sp>
        <p:nvSpPr>
          <p:cNvPr id="432" name="Google Shape;432;g27a12e27994_0_16"/>
          <p:cNvSpPr txBox="1"/>
          <p:nvPr/>
        </p:nvSpPr>
        <p:spPr>
          <a:xfrm>
            <a:off x="4083238" y="3218350"/>
            <a:ext cx="12168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PT Sans"/>
                <a:ea typeface="PT Sans"/>
                <a:cs typeface="PT Sans"/>
                <a:sym typeface="PT Sans"/>
              </a:rPr>
              <a:t>Sunflower</a:t>
            </a:r>
            <a:endParaRPr b="1" sz="1300">
              <a:solidFill>
                <a:schemeClr val="dk1"/>
              </a:solidFill>
              <a:latin typeface="PT Sans"/>
              <a:ea typeface="PT Sans"/>
              <a:cs typeface="PT Sans"/>
              <a:sym typeface="PT Sans"/>
            </a:endParaRPr>
          </a:p>
        </p:txBody>
      </p:sp>
      <p:sp>
        <p:nvSpPr>
          <p:cNvPr id="433" name="Google Shape;433;g27a12e27994_0_16"/>
          <p:cNvSpPr txBox="1"/>
          <p:nvPr/>
        </p:nvSpPr>
        <p:spPr>
          <a:xfrm>
            <a:off x="5811488" y="3217725"/>
            <a:ext cx="12168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PT Sans"/>
                <a:ea typeface="PT Sans"/>
                <a:cs typeface="PT Sans"/>
                <a:sym typeface="PT Sans"/>
              </a:rPr>
              <a:t>Rose</a:t>
            </a:r>
            <a:endParaRPr b="1" sz="1300">
              <a:solidFill>
                <a:schemeClr val="dk1"/>
              </a:solidFill>
              <a:latin typeface="PT Sans"/>
              <a:ea typeface="PT Sans"/>
              <a:cs typeface="PT Sans"/>
              <a:sym typeface="PT Sans"/>
            </a:endParaRPr>
          </a:p>
        </p:txBody>
      </p:sp>
      <p:sp>
        <p:nvSpPr>
          <p:cNvPr id="434" name="Google Shape;434;g27a12e27994_0_16"/>
          <p:cNvSpPr txBox="1"/>
          <p:nvPr/>
        </p:nvSpPr>
        <p:spPr>
          <a:xfrm>
            <a:off x="7539738" y="3199400"/>
            <a:ext cx="12168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PT Sans"/>
                <a:ea typeface="PT Sans"/>
                <a:cs typeface="PT Sans"/>
                <a:sym typeface="PT Sans"/>
              </a:rPr>
              <a:t>Tulip</a:t>
            </a:r>
            <a:endParaRPr b="1" sz="1300">
              <a:solidFill>
                <a:schemeClr val="dk1"/>
              </a:solidFill>
              <a:latin typeface="PT Sans"/>
              <a:ea typeface="PT Sans"/>
              <a:cs typeface="PT Sans"/>
              <a:sym typeface="P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f0baa155e1_3_24"/>
          <p:cNvSpPr txBox="1"/>
          <p:nvPr>
            <p:ph type="title"/>
          </p:nvPr>
        </p:nvSpPr>
        <p:spPr>
          <a:xfrm>
            <a:off x="389850" y="4091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US" sz="2100"/>
              <a:t>Making predictions using or CNN model/s</a:t>
            </a:r>
            <a:endParaRPr sz="2100"/>
          </a:p>
        </p:txBody>
      </p:sp>
      <p:pic>
        <p:nvPicPr>
          <p:cNvPr id="440" name="Google Shape;440;g2f0baa155e1_3_24"/>
          <p:cNvPicPr preferRelativeResize="0"/>
          <p:nvPr/>
        </p:nvPicPr>
        <p:blipFill>
          <a:blip r:embed="rId3">
            <a:alphaModFix/>
          </a:blip>
          <a:stretch>
            <a:fillRect/>
          </a:stretch>
        </p:blipFill>
        <p:spPr>
          <a:xfrm>
            <a:off x="4243637" y="2856325"/>
            <a:ext cx="3686764" cy="1926949"/>
          </a:xfrm>
          <a:prstGeom prst="rect">
            <a:avLst/>
          </a:prstGeom>
          <a:noFill/>
          <a:ln>
            <a:noFill/>
          </a:ln>
        </p:spPr>
      </p:pic>
      <p:pic>
        <p:nvPicPr>
          <p:cNvPr id="441" name="Google Shape;441;g2f0baa155e1_3_24"/>
          <p:cNvPicPr preferRelativeResize="0"/>
          <p:nvPr/>
        </p:nvPicPr>
        <p:blipFill rotWithShape="1">
          <a:blip r:embed="rId4">
            <a:alphaModFix/>
          </a:blip>
          <a:srcRect b="0" l="0" r="0" t="49864"/>
          <a:stretch/>
        </p:blipFill>
        <p:spPr>
          <a:xfrm>
            <a:off x="3923450" y="1229247"/>
            <a:ext cx="4432426" cy="1510024"/>
          </a:xfrm>
          <a:prstGeom prst="rect">
            <a:avLst/>
          </a:prstGeom>
          <a:noFill/>
          <a:ln>
            <a:noFill/>
          </a:ln>
        </p:spPr>
      </p:pic>
      <p:sp>
        <p:nvSpPr>
          <p:cNvPr id="442" name="Google Shape;442;g2f0baa155e1_3_24"/>
          <p:cNvSpPr txBox="1"/>
          <p:nvPr/>
        </p:nvSpPr>
        <p:spPr>
          <a:xfrm>
            <a:off x="575325" y="1500070"/>
            <a:ext cx="32154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PT Sans"/>
                <a:ea typeface="PT Sans"/>
                <a:cs typeface="PT Sans"/>
                <a:sym typeface="PT Sans"/>
              </a:rPr>
              <a:t>Our trained model could predict certain classes better than others.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p:txBody>
      </p:sp>
      <p:grpSp>
        <p:nvGrpSpPr>
          <p:cNvPr id="443" name="Google Shape;443;g2f0baa155e1_3_24"/>
          <p:cNvGrpSpPr/>
          <p:nvPr/>
        </p:nvGrpSpPr>
        <p:grpSpPr>
          <a:xfrm>
            <a:off x="575326" y="2960575"/>
            <a:ext cx="1845265" cy="1783450"/>
            <a:chOff x="3243402" y="3789425"/>
            <a:chExt cx="1845265" cy="1783450"/>
          </a:xfrm>
        </p:grpSpPr>
        <p:pic>
          <p:nvPicPr>
            <p:cNvPr id="444" name="Google Shape;444;g2f0baa155e1_3_24"/>
            <p:cNvPicPr preferRelativeResize="0"/>
            <p:nvPr/>
          </p:nvPicPr>
          <p:blipFill rotWithShape="1">
            <a:blip r:embed="rId5">
              <a:alphaModFix/>
            </a:blip>
            <a:srcRect b="0" l="0" r="0" t="0"/>
            <a:stretch/>
          </p:blipFill>
          <p:spPr>
            <a:xfrm rot="-792487">
              <a:off x="3409609" y="3891449"/>
              <a:ext cx="1075885" cy="1579403"/>
            </a:xfrm>
            <a:prstGeom prst="rect">
              <a:avLst/>
            </a:prstGeom>
            <a:noFill/>
            <a:ln>
              <a:noFill/>
            </a:ln>
          </p:spPr>
        </p:pic>
        <p:pic>
          <p:nvPicPr>
            <p:cNvPr id="445" name="Google Shape;445;g2f0baa155e1_3_24"/>
            <p:cNvPicPr preferRelativeResize="0"/>
            <p:nvPr/>
          </p:nvPicPr>
          <p:blipFill rotWithShape="1">
            <a:blip r:embed="rId6">
              <a:alphaModFix/>
            </a:blip>
            <a:srcRect b="0" l="0" r="0" t="0"/>
            <a:stretch/>
          </p:blipFill>
          <p:spPr>
            <a:xfrm rot="4666748">
              <a:off x="4136846" y="4353318"/>
              <a:ext cx="750939" cy="1016784"/>
            </a:xfrm>
            <a:prstGeom prst="rect">
              <a:avLst/>
            </a:prstGeom>
            <a:noFill/>
            <a:ln>
              <a:noFill/>
            </a:ln>
          </p:spPr>
        </p:pic>
        <p:pic>
          <p:nvPicPr>
            <p:cNvPr id="446" name="Google Shape;446;g2f0baa155e1_3_24"/>
            <p:cNvPicPr preferRelativeResize="0"/>
            <p:nvPr/>
          </p:nvPicPr>
          <p:blipFill rotWithShape="1">
            <a:blip r:embed="rId7">
              <a:alphaModFix/>
            </a:blip>
            <a:srcRect b="0" l="0" r="0" t="0"/>
            <a:stretch/>
          </p:blipFill>
          <p:spPr>
            <a:xfrm rot="620256">
              <a:off x="4267443" y="3909641"/>
              <a:ext cx="625735" cy="137920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g2f0baa155e1_8_0"/>
          <p:cNvPicPr preferRelativeResize="0"/>
          <p:nvPr/>
        </p:nvPicPr>
        <p:blipFill>
          <a:blip r:embed="rId3">
            <a:alphaModFix/>
          </a:blip>
          <a:stretch>
            <a:fillRect/>
          </a:stretch>
        </p:blipFill>
        <p:spPr>
          <a:xfrm>
            <a:off x="3624700" y="2113200"/>
            <a:ext cx="4888003" cy="2477426"/>
          </a:xfrm>
          <a:prstGeom prst="rect">
            <a:avLst/>
          </a:prstGeom>
          <a:noFill/>
          <a:ln>
            <a:noFill/>
          </a:ln>
        </p:spPr>
      </p:pic>
      <p:sp>
        <p:nvSpPr>
          <p:cNvPr id="452" name="Google Shape;452;g2f0baa155e1_8_0"/>
          <p:cNvSpPr txBox="1"/>
          <p:nvPr/>
        </p:nvSpPr>
        <p:spPr>
          <a:xfrm>
            <a:off x="969825" y="649400"/>
            <a:ext cx="735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ctr">
              <a:spcBef>
                <a:spcPts val="0"/>
              </a:spcBef>
              <a:spcAft>
                <a:spcPts val="0"/>
              </a:spcAft>
              <a:buNone/>
            </a:pPr>
            <a:r>
              <a:rPr lang="en-US" sz="1200">
                <a:solidFill>
                  <a:schemeClr val="dk1"/>
                </a:solidFill>
                <a:latin typeface="PT Sans"/>
                <a:ea typeface="PT Sans"/>
                <a:cs typeface="PT Sans"/>
                <a:sym typeface="PT Sans"/>
              </a:rPr>
              <a:t>Although our trained model had an accuracy of 84% our model is still prone to making errors, most commonly in the flowers that have similar attributes. </a:t>
            </a:r>
            <a:endParaRPr sz="1200">
              <a:solidFill>
                <a:schemeClr val="dk1"/>
              </a:solidFill>
              <a:latin typeface="PT Sans"/>
              <a:ea typeface="PT Sans"/>
              <a:cs typeface="PT Sans"/>
              <a:sym typeface="PT Sans"/>
            </a:endParaRPr>
          </a:p>
          <a:p>
            <a:pPr indent="0" lvl="0" marL="0" rtl="0" algn="ctr">
              <a:spcBef>
                <a:spcPts val="0"/>
              </a:spcBef>
              <a:spcAft>
                <a:spcPts val="0"/>
              </a:spcAft>
              <a:buNone/>
            </a:pPr>
            <a:r>
              <a:rPr lang="en-US" sz="1200">
                <a:solidFill>
                  <a:schemeClr val="dk1"/>
                </a:solidFill>
                <a:latin typeface="PT Sans"/>
                <a:ea typeface="PT Sans"/>
                <a:cs typeface="PT Sans"/>
                <a:sym typeface="PT Sans"/>
              </a:rPr>
              <a:t>For example a yellow dandelion and a sunflower have very similar characteristics of long yellow petals and a compacted bloom at the centre.</a:t>
            </a:r>
            <a:endParaRPr sz="1200">
              <a:solidFill>
                <a:schemeClr val="dk1"/>
              </a:solidFill>
              <a:latin typeface="PT Sans"/>
              <a:ea typeface="PT Sans"/>
              <a:cs typeface="PT Sans"/>
              <a:sym typeface="PT Sans"/>
            </a:endParaRPr>
          </a:p>
          <a:p>
            <a:pPr indent="0" lvl="0" marL="0" rtl="0" algn="ctr">
              <a:spcBef>
                <a:spcPts val="0"/>
              </a:spcBef>
              <a:spcAft>
                <a:spcPts val="0"/>
              </a:spcAft>
              <a:buNone/>
            </a:pPr>
            <a:r>
              <a:t/>
            </a:r>
            <a:endParaRPr sz="1200">
              <a:solidFill>
                <a:schemeClr val="dk1"/>
              </a:solidFill>
              <a:latin typeface="PT Sans"/>
              <a:ea typeface="PT Sans"/>
              <a:cs typeface="PT Sans"/>
              <a:sym typeface="PT Sans"/>
            </a:endParaRPr>
          </a:p>
        </p:txBody>
      </p:sp>
      <p:pic>
        <p:nvPicPr>
          <p:cNvPr id="453" name="Google Shape;453;g2f0baa155e1_8_0"/>
          <p:cNvPicPr preferRelativeResize="0"/>
          <p:nvPr/>
        </p:nvPicPr>
        <p:blipFill>
          <a:blip r:embed="rId4">
            <a:alphaModFix/>
          </a:blip>
          <a:stretch>
            <a:fillRect/>
          </a:stretch>
        </p:blipFill>
        <p:spPr>
          <a:xfrm>
            <a:off x="886713" y="2411250"/>
            <a:ext cx="1965187" cy="1982375"/>
          </a:xfrm>
          <a:prstGeom prst="rect">
            <a:avLst/>
          </a:prstGeom>
          <a:noFill/>
          <a:ln>
            <a:noFill/>
          </a:ln>
        </p:spPr>
      </p:pic>
      <p:sp>
        <p:nvSpPr>
          <p:cNvPr id="454" name="Google Shape;454;g2f0baa155e1_8_0"/>
          <p:cNvSpPr txBox="1"/>
          <p:nvPr/>
        </p:nvSpPr>
        <p:spPr>
          <a:xfrm>
            <a:off x="4772000" y="1743900"/>
            <a:ext cx="393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PT Sans"/>
                <a:ea typeface="PT Sans"/>
                <a:cs typeface="PT Sans"/>
                <a:sym typeface="PT Sans"/>
              </a:rPr>
              <a:t>glimpse</a:t>
            </a:r>
            <a:r>
              <a:rPr b="1" lang="en-US" sz="1200">
                <a:solidFill>
                  <a:schemeClr val="dk1"/>
                </a:solidFill>
                <a:latin typeface="PT Sans"/>
                <a:ea typeface="PT Sans"/>
                <a:cs typeface="PT Sans"/>
                <a:sym typeface="PT Sans"/>
              </a:rPr>
              <a:t> of the sunflower dataset</a:t>
            </a:r>
            <a:endParaRPr b="1" sz="1200">
              <a:solidFill>
                <a:schemeClr val="dk1"/>
              </a:solidFill>
              <a:latin typeface="PT Sans"/>
              <a:ea typeface="PT Sans"/>
              <a:cs typeface="PT Sans"/>
              <a:sym typeface="P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16"/>
          <p:cNvPicPr preferRelativeResize="0"/>
          <p:nvPr/>
        </p:nvPicPr>
        <p:blipFill rotWithShape="1">
          <a:blip r:embed="rId3">
            <a:alphaModFix/>
          </a:blip>
          <a:srcRect b="0" l="0" r="0" t="0"/>
          <a:stretch/>
        </p:blipFill>
        <p:spPr>
          <a:xfrm rot="-9429317">
            <a:off x="8116495" y="-241303"/>
            <a:ext cx="1204697" cy="1863750"/>
          </a:xfrm>
          <a:prstGeom prst="rect">
            <a:avLst/>
          </a:prstGeom>
          <a:noFill/>
          <a:ln>
            <a:noFill/>
          </a:ln>
        </p:spPr>
      </p:pic>
      <p:sp>
        <p:nvSpPr>
          <p:cNvPr id="460" name="Google Shape;460;p16"/>
          <p:cNvSpPr txBox="1"/>
          <p:nvPr>
            <p:ph type="title"/>
          </p:nvPr>
        </p:nvSpPr>
        <p:spPr>
          <a:xfrm>
            <a:off x="330350" y="2392800"/>
            <a:ext cx="4077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US" sz="1700"/>
              <a:t>Check with “unseen” data </a:t>
            </a:r>
            <a:endParaRPr sz="1700"/>
          </a:p>
        </p:txBody>
      </p:sp>
      <p:sp>
        <p:nvSpPr>
          <p:cNvPr id="461" name="Google Shape;461;p16"/>
          <p:cNvSpPr txBox="1"/>
          <p:nvPr>
            <p:ph idx="4" type="subTitle"/>
          </p:nvPr>
        </p:nvSpPr>
        <p:spPr>
          <a:xfrm>
            <a:off x="4565200" y="1510784"/>
            <a:ext cx="3368700" cy="428400"/>
          </a:xfrm>
          <a:prstGeom prst="rect">
            <a:avLst/>
          </a:prstGeom>
          <a:noFill/>
          <a:ln>
            <a:noFill/>
          </a:ln>
        </p:spPr>
        <p:txBody>
          <a:bodyPr anchorCtr="0" anchor="b" bIns="91425" lIns="91425" spcFirstLastPara="1" rIns="91425" wrap="square" tIns="91425">
            <a:noAutofit/>
          </a:bodyPr>
          <a:lstStyle/>
          <a:p>
            <a:pPr indent="-304800" lvl="0" marL="457200" rtl="0" algn="l">
              <a:lnSpc>
                <a:spcPct val="100000"/>
              </a:lnSpc>
              <a:spcBef>
                <a:spcPts val="0"/>
              </a:spcBef>
              <a:spcAft>
                <a:spcPts val="0"/>
              </a:spcAft>
              <a:buSzPts val="2400"/>
              <a:buFont typeface="Merriweather"/>
              <a:buNone/>
            </a:pPr>
            <a:r>
              <a:t/>
            </a:r>
            <a:endParaRPr/>
          </a:p>
        </p:txBody>
      </p:sp>
      <p:pic>
        <p:nvPicPr>
          <p:cNvPr id="462" name="Google Shape;462;p16"/>
          <p:cNvPicPr preferRelativeResize="0"/>
          <p:nvPr/>
        </p:nvPicPr>
        <p:blipFill rotWithShape="1">
          <a:blip r:embed="rId4">
            <a:alphaModFix/>
          </a:blip>
          <a:srcRect b="0" l="0" r="21599" t="0"/>
          <a:stretch/>
        </p:blipFill>
        <p:spPr>
          <a:xfrm>
            <a:off x="4465624" y="841600"/>
            <a:ext cx="4214825" cy="3914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f0baa155e1_8_32"/>
          <p:cNvSpPr txBox="1"/>
          <p:nvPr>
            <p:ph idx="2" type="subTitle"/>
          </p:nvPr>
        </p:nvSpPr>
        <p:spPr>
          <a:xfrm>
            <a:off x="805575" y="1020675"/>
            <a:ext cx="7065300" cy="3437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US" sz="1400"/>
              <a:t>Working with image data = no dataframe! </a:t>
            </a:r>
            <a:endParaRPr sz="1400"/>
          </a:p>
          <a:p>
            <a:pPr indent="-317500" lvl="0" marL="457200" rtl="0" algn="l">
              <a:lnSpc>
                <a:spcPct val="150000"/>
              </a:lnSpc>
              <a:spcBef>
                <a:spcPts val="0"/>
              </a:spcBef>
              <a:spcAft>
                <a:spcPts val="0"/>
              </a:spcAft>
              <a:buSzPts val="1400"/>
              <a:buChar char="●"/>
            </a:pPr>
            <a:r>
              <a:rPr lang="en-US" sz="1400"/>
              <a:t>New activation function ‘softmax’ and loss function ‘sparse categorical entropy’</a:t>
            </a:r>
            <a:endParaRPr sz="1400"/>
          </a:p>
          <a:p>
            <a:pPr indent="-317500" lvl="0" marL="457200" rtl="0" algn="l">
              <a:lnSpc>
                <a:spcPct val="150000"/>
              </a:lnSpc>
              <a:spcBef>
                <a:spcPts val="0"/>
              </a:spcBef>
              <a:spcAft>
                <a:spcPts val="0"/>
              </a:spcAft>
              <a:buSzPts val="1400"/>
              <a:buChar char="●"/>
            </a:pPr>
            <a:r>
              <a:rPr lang="en-US" sz="1400"/>
              <a:t>Tensorflow’s </a:t>
            </a:r>
            <a:r>
              <a:rPr lang="en-US" sz="1400"/>
              <a:t>dataset</a:t>
            </a:r>
            <a:r>
              <a:rPr lang="en-US" sz="1400"/>
              <a:t> pipelines make image </a:t>
            </a:r>
            <a:r>
              <a:rPr lang="en-US" sz="1400"/>
              <a:t>classification</a:t>
            </a:r>
            <a:r>
              <a:rPr lang="en-US" sz="1400"/>
              <a:t> a lot easier  </a:t>
            </a:r>
            <a:endParaRPr sz="1400"/>
          </a:p>
          <a:p>
            <a:pPr indent="0" lvl="0" marL="0" rtl="0" algn="l">
              <a:lnSpc>
                <a:spcPct val="150000"/>
              </a:lnSpc>
              <a:spcBef>
                <a:spcPts val="0"/>
              </a:spcBef>
              <a:spcAft>
                <a:spcPts val="0"/>
              </a:spcAft>
              <a:buNone/>
            </a:pPr>
            <a:r>
              <a:t/>
            </a:r>
            <a:endParaRPr sz="1400"/>
          </a:p>
          <a:p>
            <a:pPr indent="0" lvl="0" marL="45720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p:txBody>
      </p:sp>
      <p:sp>
        <p:nvSpPr>
          <p:cNvPr id="468" name="Google Shape;468;g2f0baa155e1_8_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t>Learnings</a:t>
            </a:r>
            <a:endParaRPr sz="1900"/>
          </a:p>
        </p:txBody>
      </p:sp>
      <p:sp>
        <p:nvSpPr>
          <p:cNvPr id="469" name="Google Shape;469;g2f0baa155e1_8_32"/>
          <p:cNvSpPr txBox="1"/>
          <p:nvPr>
            <p:ph type="title"/>
          </p:nvPr>
        </p:nvSpPr>
        <p:spPr>
          <a:xfrm>
            <a:off x="805575" y="2285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t>Opportunities for Improvement</a:t>
            </a:r>
            <a:endParaRPr sz="1900"/>
          </a:p>
        </p:txBody>
      </p:sp>
      <p:sp>
        <p:nvSpPr>
          <p:cNvPr id="470" name="Google Shape;470;g2f0baa155e1_8_32"/>
          <p:cNvSpPr txBox="1"/>
          <p:nvPr>
            <p:ph idx="2" type="subTitle"/>
          </p:nvPr>
        </p:nvSpPr>
        <p:spPr>
          <a:xfrm>
            <a:off x="720000" y="2792100"/>
            <a:ext cx="7325100" cy="1731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US" sz="1300"/>
              <a:t>Validation accuracy scores are still low. Data overfits. Model has probably considered the noise during learning process</a:t>
            </a:r>
            <a:endParaRPr sz="1300"/>
          </a:p>
          <a:p>
            <a:pPr indent="-311150" lvl="0" marL="457200" rtl="0" algn="l">
              <a:lnSpc>
                <a:spcPct val="150000"/>
              </a:lnSpc>
              <a:spcBef>
                <a:spcPts val="0"/>
              </a:spcBef>
              <a:spcAft>
                <a:spcPts val="0"/>
              </a:spcAft>
              <a:buSzPts val="1300"/>
              <a:buChar char="●"/>
            </a:pPr>
            <a:r>
              <a:rPr lang="en-US" sz="1300"/>
              <a:t>Explore </a:t>
            </a:r>
            <a:r>
              <a:rPr b="1" lang="en-US" sz="1300"/>
              <a:t>data augmentation techniques</a:t>
            </a:r>
            <a:r>
              <a:rPr lang="en-US" sz="1300"/>
              <a:t>: generate additional data from existing training data </a:t>
            </a:r>
            <a:endParaRPr sz="1300"/>
          </a:p>
          <a:p>
            <a:pPr indent="-311150" lvl="0" marL="457200" rtl="0" algn="l">
              <a:lnSpc>
                <a:spcPct val="150000"/>
              </a:lnSpc>
              <a:spcBef>
                <a:spcPts val="0"/>
              </a:spcBef>
              <a:spcAft>
                <a:spcPts val="0"/>
              </a:spcAft>
              <a:buSzPts val="1300"/>
              <a:buChar char="●"/>
            </a:pPr>
            <a:r>
              <a:rPr lang="en-US" sz="1300"/>
              <a:t>Using the </a:t>
            </a:r>
            <a:r>
              <a:rPr b="1" lang="en-US" sz="1300"/>
              <a:t>dropout technique </a:t>
            </a:r>
            <a:endParaRPr b="1" sz="1300"/>
          </a:p>
          <a:p>
            <a:pPr indent="-311150" lvl="0" marL="457200" rtl="0" algn="l">
              <a:lnSpc>
                <a:spcPct val="150000"/>
              </a:lnSpc>
              <a:spcBef>
                <a:spcPts val="0"/>
              </a:spcBef>
              <a:spcAft>
                <a:spcPts val="0"/>
              </a:spcAft>
              <a:buSzPts val="1300"/>
              <a:buChar char="●"/>
            </a:pPr>
            <a:r>
              <a:rPr lang="en-US" sz="1300"/>
              <a:t>Convert images to grayscale</a:t>
            </a:r>
            <a:endParaRPr sz="1300"/>
          </a:p>
          <a:p>
            <a:pPr indent="0" lvl="0" marL="457200" rtl="0" algn="l">
              <a:lnSpc>
                <a:spcPct val="150000"/>
              </a:lnSpc>
              <a:spcBef>
                <a:spcPts val="0"/>
              </a:spcBef>
              <a:spcAft>
                <a:spcPts val="0"/>
              </a:spcAft>
              <a:buNone/>
            </a:pPr>
            <a:r>
              <a:t/>
            </a:r>
            <a:endParaRPr sz="1300"/>
          </a:p>
          <a:p>
            <a:pPr indent="0" lvl="0" marL="0" rtl="0" algn="l">
              <a:lnSpc>
                <a:spcPct val="150000"/>
              </a:lnSpc>
              <a:spcBef>
                <a:spcPts val="0"/>
              </a:spcBef>
              <a:spcAft>
                <a:spcPts val="0"/>
              </a:spcAft>
              <a:buNone/>
            </a:pPr>
            <a:r>
              <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5"/>
          <p:cNvSpPr txBox="1"/>
          <p:nvPr>
            <p:ph type="title"/>
          </p:nvPr>
        </p:nvSpPr>
        <p:spPr>
          <a:xfrm>
            <a:off x="720000" y="1294625"/>
            <a:ext cx="7704000" cy="572700"/>
          </a:xfrm>
          <a:prstGeom prst="rect">
            <a:avLst/>
          </a:prstGeom>
          <a:noFill/>
          <a:ln>
            <a:noFill/>
          </a:ln>
        </p:spPr>
        <p:txBody>
          <a:bodyPr anchorCtr="0" anchor="t" bIns="91425" lIns="91425" spcFirstLastPara="1" rIns="91425" wrap="square" tIns="91425">
            <a:noAutofit/>
          </a:bodyPr>
          <a:lstStyle/>
          <a:p>
            <a:pPr indent="457200" lvl="0" marL="2286000" rtl="0" algn="l">
              <a:lnSpc>
                <a:spcPct val="100000"/>
              </a:lnSpc>
              <a:spcBef>
                <a:spcPts val="0"/>
              </a:spcBef>
              <a:spcAft>
                <a:spcPts val="0"/>
              </a:spcAft>
              <a:buSzPts val="2700"/>
              <a:buNone/>
            </a:pPr>
            <a:r>
              <a:rPr lang="en-US" sz="4100">
                <a:solidFill>
                  <a:schemeClr val="dk2"/>
                </a:solidFill>
              </a:rPr>
              <a:t>Thank You</a:t>
            </a:r>
            <a:r>
              <a:rPr lang="en-US">
                <a:solidFill>
                  <a:schemeClr val="dk2"/>
                </a:solidFill>
              </a:rPr>
              <a:t> </a:t>
            </a:r>
            <a:endParaRPr>
              <a:solidFill>
                <a:schemeClr val="dk2"/>
              </a:solidFill>
            </a:endParaRPr>
          </a:p>
        </p:txBody>
      </p:sp>
      <p:pic>
        <p:nvPicPr>
          <p:cNvPr id="476" name="Google Shape;476;p25"/>
          <p:cNvPicPr preferRelativeResize="0"/>
          <p:nvPr/>
        </p:nvPicPr>
        <p:blipFill rotWithShape="1">
          <a:blip r:embed="rId3">
            <a:alphaModFix/>
          </a:blip>
          <a:srcRect b="0" l="0" r="0" t="0"/>
          <a:stretch/>
        </p:blipFill>
        <p:spPr>
          <a:xfrm>
            <a:off x="720001" y="2926724"/>
            <a:ext cx="1694351" cy="1677275"/>
          </a:xfrm>
          <a:prstGeom prst="rect">
            <a:avLst/>
          </a:prstGeom>
          <a:noFill/>
          <a:ln>
            <a:noFill/>
          </a:ln>
        </p:spPr>
      </p:pic>
      <p:pic>
        <p:nvPicPr>
          <p:cNvPr id="477" name="Google Shape;477;p25"/>
          <p:cNvPicPr preferRelativeResize="0"/>
          <p:nvPr/>
        </p:nvPicPr>
        <p:blipFill rotWithShape="1">
          <a:blip r:embed="rId4">
            <a:alphaModFix/>
          </a:blip>
          <a:srcRect b="0" l="0" r="0" t="0"/>
          <a:stretch/>
        </p:blipFill>
        <p:spPr>
          <a:xfrm>
            <a:off x="7001177" y="2914025"/>
            <a:ext cx="1422972" cy="1677274"/>
          </a:xfrm>
          <a:prstGeom prst="rect">
            <a:avLst/>
          </a:prstGeom>
          <a:noFill/>
          <a:ln>
            <a:noFill/>
          </a:ln>
        </p:spPr>
      </p:pic>
      <p:pic>
        <p:nvPicPr>
          <p:cNvPr id="478" name="Google Shape;478;p25"/>
          <p:cNvPicPr preferRelativeResize="0"/>
          <p:nvPr/>
        </p:nvPicPr>
        <p:blipFill rotWithShape="1">
          <a:blip r:embed="rId5">
            <a:alphaModFix/>
          </a:blip>
          <a:srcRect b="0" l="0" r="0" t="0"/>
          <a:stretch/>
        </p:blipFill>
        <p:spPr>
          <a:xfrm>
            <a:off x="4958089" y="2961752"/>
            <a:ext cx="405585" cy="1629547"/>
          </a:xfrm>
          <a:prstGeom prst="rect">
            <a:avLst/>
          </a:prstGeom>
          <a:noFill/>
          <a:ln>
            <a:noFill/>
          </a:ln>
        </p:spPr>
      </p:pic>
      <p:pic>
        <p:nvPicPr>
          <p:cNvPr id="479" name="Google Shape;479;p25"/>
          <p:cNvPicPr preferRelativeResize="0"/>
          <p:nvPr/>
        </p:nvPicPr>
        <p:blipFill rotWithShape="1">
          <a:blip r:embed="rId6">
            <a:alphaModFix/>
          </a:blip>
          <a:srcRect b="0" l="0" r="0" t="0"/>
          <a:stretch/>
        </p:blipFill>
        <p:spPr>
          <a:xfrm>
            <a:off x="4196415" y="2961752"/>
            <a:ext cx="445855" cy="1629547"/>
          </a:xfrm>
          <a:prstGeom prst="rect">
            <a:avLst/>
          </a:prstGeom>
          <a:noFill/>
          <a:ln>
            <a:noFill/>
          </a:ln>
        </p:spPr>
      </p:pic>
      <p:pic>
        <p:nvPicPr>
          <p:cNvPr id="480" name="Google Shape;480;p25"/>
          <p:cNvPicPr preferRelativeResize="0"/>
          <p:nvPr/>
        </p:nvPicPr>
        <p:blipFill rotWithShape="1">
          <a:blip r:embed="rId7">
            <a:alphaModFix/>
          </a:blip>
          <a:srcRect b="0" l="0" r="0" t="0"/>
          <a:stretch/>
        </p:blipFill>
        <p:spPr>
          <a:xfrm>
            <a:off x="5679493" y="2961752"/>
            <a:ext cx="1005866" cy="1629547"/>
          </a:xfrm>
          <a:prstGeom prst="rect">
            <a:avLst/>
          </a:prstGeom>
          <a:noFill/>
          <a:ln>
            <a:noFill/>
          </a:ln>
        </p:spPr>
      </p:pic>
      <p:pic>
        <p:nvPicPr>
          <p:cNvPr id="481" name="Google Shape;481;p25"/>
          <p:cNvPicPr preferRelativeResize="0"/>
          <p:nvPr/>
        </p:nvPicPr>
        <p:blipFill rotWithShape="1">
          <a:blip r:embed="rId8">
            <a:alphaModFix/>
          </a:blip>
          <a:srcRect b="0" l="0" r="0" t="0"/>
          <a:stretch/>
        </p:blipFill>
        <p:spPr>
          <a:xfrm>
            <a:off x="2730171" y="2939415"/>
            <a:ext cx="1150425" cy="16518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
          <p:cNvSpPr txBox="1"/>
          <p:nvPr/>
        </p:nvSpPr>
        <p:spPr>
          <a:xfrm>
            <a:off x="588475" y="506994"/>
            <a:ext cx="7351500" cy="390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rPr>
              <a:t>Methodology</a:t>
            </a:r>
            <a:endParaRPr b="1">
              <a:solidFill>
                <a:schemeClr val="dk1"/>
              </a:solidFill>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2"/>
                </a:solidFill>
                <a:latin typeface="Arial"/>
                <a:ea typeface="Arial"/>
                <a:cs typeface="Arial"/>
                <a:sym typeface="Arial"/>
              </a:rPr>
              <a:t>Data Collection: </a:t>
            </a:r>
            <a:r>
              <a:rPr b="0" i="0" lang="en-US" sz="1400" u="none" cap="none" strike="noStrike">
                <a:solidFill>
                  <a:schemeClr val="dk2"/>
                </a:solidFill>
                <a:latin typeface="Arial"/>
                <a:ea typeface="Arial"/>
                <a:cs typeface="Arial"/>
                <a:sym typeface="Arial"/>
              </a:rPr>
              <a:t>We’ve gathered a dataset of flower images, including various species, each labeled with the correct flower name from K</a:t>
            </a:r>
            <a:r>
              <a:rPr lang="en-US">
                <a:solidFill>
                  <a:schemeClr val="dk2"/>
                </a:solidFill>
              </a:rPr>
              <a:t>a</a:t>
            </a:r>
            <a:r>
              <a:rPr b="0" i="0" lang="en-US" sz="1400" u="none" cap="none" strike="noStrike">
                <a:solidFill>
                  <a:schemeClr val="dk2"/>
                </a:solidFill>
                <a:latin typeface="Arial"/>
                <a:ea typeface="Arial"/>
                <a:cs typeface="Arial"/>
                <a:sym typeface="Arial"/>
              </a:rPr>
              <a:t>ggle.</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dk2"/>
                </a:solidFill>
                <a:latin typeface="Arial"/>
                <a:ea typeface="Arial"/>
                <a:cs typeface="Arial"/>
                <a:sym typeface="Arial"/>
              </a:rPr>
              <a:t>Model Training: </a:t>
            </a:r>
            <a:r>
              <a:rPr b="0" i="0" lang="en-US" sz="1400" u="none" cap="none" strike="noStrike">
                <a:solidFill>
                  <a:schemeClr val="dk2"/>
                </a:solidFill>
                <a:latin typeface="Arial"/>
                <a:ea typeface="Arial"/>
                <a:cs typeface="Arial"/>
                <a:sym typeface="Arial"/>
              </a:rPr>
              <a:t>Using CNNs, </a:t>
            </a:r>
            <a:r>
              <a:rPr lang="en-US">
                <a:solidFill>
                  <a:schemeClr val="dk2"/>
                </a:solidFill>
              </a:rPr>
              <a:t>we have trained</a:t>
            </a:r>
            <a:r>
              <a:rPr b="0" i="0" lang="en-US" sz="1400" u="none" cap="none" strike="noStrike">
                <a:solidFill>
                  <a:schemeClr val="dk2"/>
                </a:solidFill>
                <a:latin typeface="Arial"/>
                <a:ea typeface="Arial"/>
                <a:cs typeface="Arial"/>
                <a:sym typeface="Arial"/>
              </a:rPr>
              <a:t> our model on this dataset to learn features that distinguish different flowers.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dk2"/>
                </a:solidFill>
                <a:latin typeface="Arial"/>
                <a:ea typeface="Arial"/>
                <a:cs typeface="Arial"/>
                <a:sym typeface="Arial"/>
              </a:rPr>
              <a:t>Our trained model can accurately identify over 5 different types of flowers. </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Arial"/>
                <a:ea typeface="Arial"/>
                <a:cs typeface="Arial"/>
                <a:sym typeface="Arial"/>
              </a:rPr>
              <a:t>Rose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Arial"/>
                <a:ea typeface="Arial"/>
                <a:cs typeface="Arial"/>
                <a:sym typeface="Arial"/>
              </a:rPr>
              <a:t>Sunflower</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Arial"/>
                <a:ea typeface="Arial"/>
                <a:cs typeface="Arial"/>
                <a:sym typeface="Arial"/>
              </a:rPr>
              <a:t>Dandelion</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Arial"/>
                <a:ea typeface="Arial"/>
                <a:cs typeface="Arial"/>
                <a:sym typeface="Arial"/>
              </a:rPr>
              <a:t>Tulip</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Arial"/>
                <a:ea typeface="Arial"/>
                <a:cs typeface="Arial"/>
                <a:sym typeface="Arial"/>
              </a:rPr>
              <a:t>Daisy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
          <p:cNvSpPr txBox="1"/>
          <p:nvPr>
            <p:ph type="title"/>
          </p:nvPr>
        </p:nvSpPr>
        <p:spPr>
          <a:xfrm>
            <a:off x="695400" y="336109"/>
            <a:ext cx="7753200" cy="72314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US">
                <a:latin typeface="Arial"/>
                <a:ea typeface="Arial"/>
                <a:cs typeface="Arial"/>
                <a:sym typeface="Arial"/>
              </a:rPr>
              <a:t>Technologies Used</a:t>
            </a:r>
            <a:endParaRPr b="1">
              <a:latin typeface="Arial"/>
              <a:ea typeface="Arial"/>
              <a:cs typeface="Arial"/>
              <a:sym typeface="Arial"/>
            </a:endParaRPr>
          </a:p>
        </p:txBody>
      </p:sp>
      <p:sp>
        <p:nvSpPr>
          <p:cNvPr id="210" name="Google Shape;210;p4"/>
          <p:cNvSpPr txBox="1"/>
          <p:nvPr>
            <p:ph idx="1" type="subTitle"/>
          </p:nvPr>
        </p:nvSpPr>
        <p:spPr>
          <a:xfrm>
            <a:off x="3992881" y="1059255"/>
            <a:ext cx="4734660" cy="3748134"/>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200"/>
              <a:buChar char="●"/>
            </a:pPr>
            <a:r>
              <a:rPr b="1" lang="en-US" sz="1400">
                <a:solidFill>
                  <a:schemeClr val="dk2"/>
                </a:solidFill>
                <a:latin typeface="Arial"/>
                <a:ea typeface="Arial"/>
                <a:cs typeface="Arial"/>
                <a:sym typeface="Arial"/>
              </a:rPr>
              <a:t>Python</a:t>
            </a:r>
            <a:endParaRPr b="1" sz="1400">
              <a:solidFill>
                <a:schemeClr val="dk2"/>
              </a:solidFill>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400">
                <a:solidFill>
                  <a:schemeClr val="dk2"/>
                </a:solidFill>
                <a:latin typeface="Arial"/>
                <a:ea typeface="Arial"/>
                <a:cs typeface="Arial"/>
                <a:sym typeface="Arial"/>
              </a:rPr>
              <a:t>Pandas</a:t>
            </a:r>
            <a:endParaRPr sz="1400">
              <a:solidFill>
                <a:schemeClr val="dk2"/>
              </a:solidFill>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400">
                <a:solidFill>
                  <a:schemeClr val="dk2"/>
                </a:solidFill>
                <a:latin typeface="Arial"/>
                <a:ea typeface="Arial"/>
                <a:cs typeface="Arial"/>
                <a:sym typeface="Arial"/>
              </a:rPr>
              <a:t>NumPy</a:t>
            </a:r>
            <a:endParaRPr sz="1400">
              <a:solidFill>
                <a:schemeClr val="dk2"/>
              </a:solidFill>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400">
                <a:solidFill>
                  <a:schemeClr val="dk2"/>
                </a:solidFill>
                <a:latin typeface="Arial"/>
                <a:ea typeface="Arial"/>
                <a:cs typeface="Arial"/>
                <a:sym typeface="Arial"/>
              </a:rPr>
              <a:t>Matplotlib</a:t>
            </a:r>
            <a:endParaRPr sz="1400">
              <a:solidFill>
                <a:schemeClr val="dk2"/>
              </a:solidFill>
              <a:latin typeface="Arial"/>
              <a:ea typeface="Arial"/>
              <a:cs typeface="Arial"/>
              <a:sym typeface="Arial"/>
            </a:endParaRPr>
          </a:p>
          <a:p>
            <a:pPr indent="-304800" lvl="1" marL="914400" rtl="0" algn="l">
              <a:lnSpc>
                <a:spcPct val="100000"/>
              </a:lnSpc>
              <a:spcBef>
                <a:spcPts val="0"/>
              </a:spcBef>
              <a:spcAft>
                <a:spcPts val="0"/>
              </a:spcAft>
              <a:buSzPts val="1200"/>
              <a:buChar char="○"/>
            </a:pPr>
            <a:r>
              <a:rPr lang="en-US" sz="1400">
                <a:solidFill>
                  <a:schemeClr val="dk2"/>
                </a:solidFill>
                <a:latin typeface="Arial"/>
                <a:ea typeface="Arial"/>
                <a:cs typeface="Arial"/>
                <a:sym typeface="Arial"/>
              </a:rPr>
              <a:t>Seaborn</a:t>
            </a:r>
            <a:endParaRPr/>
          </a:p>
          <a:p>
            <a:pPr indent="-304800" lvl="1" marL="914400" rtl="0" algn="l">
              <a:lnSpc>
                <a:spcPct val="100000"/>
              </a:lnSpc>
              <a:spcBef>
                <a:spcPts val="0"/>
              </a:spcBef>
              <a:spcAft>
                <a:spcPts val="0"/>
              </a:spcAft>
              <a:buSzPts val="1200"/>
              <a:buChar char="○"/>
            </a:pPr>
            <a:r>
              <a:rPr lang="en-US" sz="1400">
                <a:solidFill>
                  <a:schemeClr val="dk2"/>
                </a:solidFill>
                <a:latin typeface="Arial"/>
                <a:ea typeface="Arial"/>
                <a:cs typeface="Arial"/>
                <a:sym typeface="Arial"/>
              </a:rPr>
              <a:t>Scikit-learn (sklearn)</a:t>
            </a:r>
            <a:endParaRPr sz="1400">
              <a:solidFill>
                <a:schemeClr val="dk2"/>
              </a:solidFill>
              <a:latin typeface="Arial"/>
              <a:ea typeface="Arial"/>
              <a:cs typeface="Arial"/>
              <a:sym typeface="Arial"/>
            </a:endParaRPr>
          </a:p>
          <a:p>
            <a:pPr indent="-317500" lvl="1" marL="914400" rtl="0" algn="l">
              <a:lnSpc>
                <a:spcPct val="100000"/>
              </a:lnSpc>
              <a:spcBef>
                <a:spcPts val="0"/>
              </a:spcBef>
              <a:spcAft>
                <a:spcPts val="0"/>
              </a:spcAft>
              <a:buClr>
                <a:schemeClr val="dk2"/>
              </a:buClr>
              <a:buSzPts val="1400"/>
              <a:buFont typeface="Arial"/>
              <a:buChar char="○"/>
            </a:pPr>
            <a:r>
              <a:rPr lang="en-US" sz="1400">
                <a:solidFill>
                  <a:schemeClr val="dk2"/>
                </a:solidFill>
                <a:latin typeface="Arial"/>
                <a:ea typeface="Arial"/>
                <a:cs typeface="Arial"/>
                <a:sym typeface="Arial"/>
              </a:rPr>
              <a:t>Keras</a:t>
            </a:r>
            <a:endParaRPr sz="1400">
              <a:solidFill>
                <a:schemeClr val="dk2"/>
              </a:solidFill>
              <a:latin typeface="Arial"/>
              <a:ea typeface="Arial"/>
              <a:cs typeface="Arial"/>
              <a:sym typeface="Arial"/>
            </a:endParaRPr>
          </a:p>
          <a:p>
            <a:pPr indent="-171450" lvl="0" marL="171450" rtl="0" algn="l">
              <a:lnSpc>
                <a:spcPct val="100000"/>
              </a:lnSpc>
              <a:spcBef>
                <a:spcPts val="0"/>
              </a:spcBef>
              <a:spcAft>
                <a:spcPts val="0"/>
              </a:spcAft>
              <a:buSzPts val="1200"/>
              <a:buChar char="●"/>
            </a:pPr>
            <a:r>
              <a:rPr b="1" lang="en-US" sz="1400">
                <a:solidFill>
                  <a:schemeClr val="dk2"/>
                </a:solidFill>
                <a:latin typeface="Arial"/>
                <a:ea typeface="Arial"/>
                <a:cs typeface="Arial"/>
                <a:sym typeface="Arial"/>
              </a:rPr>
              <a:t>Theano and TensorFlow: </a:t>
            </a:r>
            <a:r>
              <a:rPr lang="en-US" sz="1400">
                <a:solidFill>
                  <a:schemeClr val="dk2"/>
                </a:solidFill>
                <a:latin typeface="Arial"/>
                <a:ea typeface="Arial"/>
                <a:cs typeface="Arial"/>
                <a:sym typeface="Arial"/>
              </a:rPr>
              <a:t>These are deep learning frameworks. Theano allows quick numerical calculations.</a:t>
            </a:r>
            <a:endParaRPr sz="1400">
              <a:solidFill>
                <a:schemeClr val="dk2"/>
              </a:solidFill>
              <a:latin typeface="Arial"/>
              <a:ea typeface="Arial"/>
              <a:cs typeface="Arial"/>
              <a:sym typeface="Arial"/>
            </a:endParaRPr>
          </a:p>
          <a:p>
            <a:pPr indent="-171450" lvl="0" marL="171450" rtl="0" algn="l">
              <a:lnSpc>
                <a:spcPct val="100000"/>
              </a:lnSpc>
              <a:spcBef>
                <a:spcPts val="0"/>
              </a:spcBef>
              <a:spcAft>
                <a:spcPts val="0"/>
              </a:spcAft>
              <a:buSzPts val="1200"/>
              <a:buChar char="●"/>
            </a:pPr>
            <a:r>
              <a:rPr b="1" lang="en-US" sz="1400">
                <a:solidFill>
                  <a:schemeClr val="dk2"/>
                </a:solidFill>
                <a:latin typeface="Arial"/>
                <a:ea typeface="Arial"/>
                <a:cs typeface="Arial"/>
                <a:sym typeface="Arial"/>
              </a:rPr>
              <a:t>The RMSprop optimizer </a:t>
            </a:r>
            <a:r>
              <a:rPr lang="en-US" sz="1400">
                <a:solidFill>
                  <a:schemeClr val="dk2"/>
                </a:solidFill>
                <a:latin typeface="Arial"/>
                <a:ea typeface="Arial"/>
                <a:cs typeface="Arial"/>
                <a:sym typeface="Arial"/>
              </a:rPr>
              <a:t>is a popular choice for training neural networks, especially in deep learning tasks. It stands for “Root Mean Square Propagation” and adapts the learning rate during training to improve convergence.</a:t>
            </a:r>
            <a:endParaRPr/>
          </a:p>
          <a:p>
            <a:pPr indent="0" lvl="0" marL="0" rtl="0" algn="l">
              <a:lnSpc>
                <a:spcPct val="100000"/>
              </a:lnSpc>
              <a:spcBef>
                <a:spcPts val="0"/>
              </a:spcBef>
              <a:spcAft>
                <a:spcPts val="0"/>
              </a:spcAft>
              <a:buSzPts val="1200"/>
              <a:buNone/>
            </a:pPr>
            <a:br>
              <a:rPr lang="en-US" sz="1400">
                <a:latin typeface="Arial"/>
                <a:ea typeface="Arial"/>
                <a:cs typeface="Arial"/>
                <a:sym typeface="Arial"/>
              </a:rPr>
            </a:br>
            <a:endParaRPr sz="1400">
              <a:latin typeface="Arial"/>
              <a:ea typeface="Arial"/>
              <a:cs typeface="Arial"/>
              <a:sym typeface="Arial"/>
            </a:endParaRPr>
          </a:p>
          <a:p>
            <a:pPr indent="0" lvl="0" marL="0" rtl="0" algn="l">
              <a:lnSpc>
                <a:spcPct val="100000"/>
              </a:lnSpc>
              <a:spcBef>
                <a:spcPts val="0"/>
              </a:spcBef>
              <a:spcAft>
                <a:spcPts val="0"/>
              </a:spcAft>
              <a:buSzPts val="1200"/>
              <a:buNone/>
            </a:pPr>
            <a:r>
              <a:t/>
            </a:r>
            <a:endParaRPr sz="1400">
              <a:latin typeface="Arial"/>
              <a:ea typeface="Arial"/>
              <a:cs typeface="Arial"/>
              <a:sym typeface="Arial"/>
            </a:endParaRPr>
          </a:p>
        </p:txBody>
      </p:sp>
      <p:pic>
        <p:nvPicPr>
          <p:cNvPr id="211" name="Google Shape;211;p4"/>
          <p:cNvPicPr preferRelativeResize="0"/>
          <p:nvPr>
            <p:ph idx="2" type="pic"/>
          </p:nvPr>
        </p:nvPicPr>
        <p:blipFill rotWithShape="1">
          <a:blip r:embed="rId3">
            <a:alphaModFix/>
          </a:blip>
          <a:srcRect b="15979" l="0" r="0" t="15987"/>
          <a:stretch/>
        </p:blipFill>
        <p:spPr>
          <a:xfrm>
            <a:off x="335840" y="1059254"/>
            <a:ext cx="3571207" cy="3544746"/>
          </a:xfrm>
          <a:prstGeom prst="rect">
            <a:avLst/>
          </a:prstGeom>
          <a:noFill/>
          <a:ln>
            <a:noFill/>
          </a:ln>
        </p:spPr>
      </p:pic>
      <p:grpSp>
        <p:nvGrpSpPr>
          <p:cNvPr id="212" name="Google Shape;212;p4"/>
          <p:cNvGrpSpPr/>
          <p:nvPr/>
        </p:nvGrpSpPr>
        <p:grpSpPr>
          <a:xfrm>
            <a:off x="6848167" y="-321185"/>
            <a:ext cx="2558475" cy="2178441"/>
            <a:chOff x="7416112" y="-624295"/>
            <a:chExt cx="2558475" cy="2178441"/>
          </a:xfrm>
        </p:grpSpPr>
        <p:pic>
          <p:nvPicPr>
            <p:cNvPr id="213" name="Google Shape;213;p4"/>
            <p:cNvPicPr preferRelativeResize="0"/>
            <p:nvPr/>
          </p:nvPicPr>
          <p:blipFill rotWithShape="1">
            <a:blip r:embed="rId4">
              <a:alphaModFix/>
            </a:blip>
            <a:srcRect b="0" l="0" r="0" t="0"/>
            <a:stretch/>
          </p:blipFill>
          <p:spPr>
            <a:xfrm rot="-9375397">
              <a:off x="8411325" y="-450665"/>
              <a:ext cx="1247399" cy="1831182"/>
            </a:xfrm>
            <a:prstGeom prst="rect">
              <a:avLst/>
            </a:prstGeom>
            <a:noFill/>
            <a:ln>
              <a:noFill/>
            </a:ln>
          </p:spPr>
        </p:pic>
        <p:pic>
          <p:nvPicPr>
            <p:cNvPr id="214" name="Google Shape;214;p4"/>
            <p:cNvPicPr preferRelativeResize="0"/>
            <p:nvPr/>
          </p:nvPicPr>
          <p:blipFill rotWithShape="1">
            <a:blip r:embed="rId5">
              <a:alphaModFix/>
            </a:blip>
            <a:srcRect b="0" l="0" r="0" t="0"/>
            <a:stretch/>
          </p:blipFill>
          <p:spPr>
            <a:xfrm rot="-8100000">
              <a:off x="7822649" y="-361899"/>
              <a:ext cx="1216251" cy="1653648"/>
            </a:xfrm>
            <a:prstGeom prst="rect">
              <a:avLst/>
            </a:prstGeom>
            <a:noFill/>
            <a:ln>
              <a:noFill/>
            </a:ln>
          </p:spPr>
        </p:pic>
      </p:grpSp>
      <p:pic>
        <p:nvPicPr>
          <p:cNvPr id="215" name="Google Shape;215;p4"/>
          <p:cNvPicPr preferRelativeResize="0"/>
          <p:nvPr/>
        </p:nvPicPr>
        <p:blipFill rotWithShape="1">
          <a:blip r:embed="rId6">
            <a:alphaModFix/>
          </a:blip>
          <a:srcRect b="0" l="0" r="0" t="0"/>
          <a:stretch/>
        </p:blipFill>
        <p:spPr>
          <a:xfrm rot="-900010">
            <a:off x="30676" y="3409834"/>
            <a:ext cx="1049864" cy="1812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type="title"/>
          </p:nvPr>
        </p:nvSpPr>
        <p:spPr>
          <a:xfrm>
            <a:off x="277602" y="323088"/>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i="0" lang="en-US">
                <a:latin typeface="Arial"/>
                <a:ea typeface="Arial"/>
                <a:cs typeface="Arial"/>
                <a:sym typeface="Arial"/>
              </a:rPr>
              <a:t>Dataset Download and Extraction</a:t>
            </a:r>
            <a:br>
              <a:rPr b="1" lang="en-US">
                <a:solidFill>
                  <a:srgbClr val="C03100"/>
                </a:solidFill>
                <a:latin typeface="Arial"/>
                <a:ea typeface="Arial"/>
                <a:cs typeface="Arial"/>
                <a:sym typeface="Arial"/>
              </a:rPr>
            </a:br>
            <a:endParaRPr b="1">
              <a:solidFill>
                <a:srgbClr val="C03100"/>
              </a:solidFill>
              <a:latin typeface="Arial"/>
              <a:ea typeface="Arial"/>
              <a:cs typeface="Arial"/>
              <a:sym typeface="Arial"/>
            </a:endParaRPr>
          </a:p>
        </p:txBody>
      </p:sp>
      <p:grpSp>
        <p:nvGrpSpPr>
          <p:cNvPr id="221" name="Google Shape;221;p5"/>
          <p:cNvGrpSpPr/>
          <p:nvPr/>
        </p:nvGrpSpPr>
        <p:grpSpPr>
          <a:xfrm>
            <a:off x="6031243" y="642985"/>
            <a:ext cx="3112756" cy="1845340"/>
            <a:chOff x="5058950" y="3215573"/>
            <a:chExt cx="3112756" cy="1845340"/>
          </a:xfrm>
        </p:grpSpPr>
        <p:pic>
          <p:nvPicPr>
            <p:cNvPr id="222" name="Google Shape;222;p5"/>
            <p:cNvPicPr preferRelativeResize="0"/>
            <p:nvPr/>
          </p:nvPicPr>
          <p:blipFill rotWithShape="1">
            <a:blip r:embed="rId3">
              <a:alphaModFix/>
            </a:blip>
            <a:srcRect b="0" l="0" r="0" t="0"/>
            <a:stretch/>
          </p:blipFill>
          <p:spPr>
            <a:xfrm rot="1312609">
              <a:off x="6825630" y="3333998"/>
              <a:ext cx="904687" cy="1392077"/>
            </a:xfrm>
            <a:prstGeom prst="rect">
              <a:avLst/>
            </a:prstGeom>
            <a:noFill/>
            <a:ln>
              <a:noFill/>
            </a:ln>
          </p:spPr>
        </p:pic>
        <p:pic>
          <p:nvPicPr>
            <p:cNvPr id="223" name="Google Shape;223;p5"/>
            <p:cNvPicPr preferRelativeResize="0"/>
            <p:nvPr/>
          </p:nvPicPr>
          <p:blipFill rotWithShape="1">
            <a:blip r:embed="rId4">
              <a:alphaModFix/>
            </a:blip>
            <a:srcRect b="0" l="0" r="0" t="0"/>
            <a:stretch/>
          </p:blipFill>
          <p:spPr>
            <a:xfrm>
              <a:off x="5058950" y="3225350"/>
              <a:ext cx="476225" cy="572700"/>
            </a:xfrm>
            <a:prstGeom prst="rect">
              <a:avLst/>
            </a:prstGeom>
            <a:noFill/>
            <a:ln>
              <a:noFill/>
            </a:ln>
          </p:spPr>
        </p:pic>
        <p:pic>
          <p:nvPicPr>
            <p:cNvPr id="224" name="Google Shape;224;p5"/>
            <p:cNvPicPr preferRelativeResize="0"/>
            <p:nvPr/>
          </p:nvPicPr>
          <p:blipFill rotWithShape="1">
            <a:blip r:embed="rId5">
              <a:alphaModFix/>
            </a:blip>
            <a:srcRect b="0" l="0" r="0" t="0"/>
            <a:stretch/>
          </p:blipFill>
          <p:spPr>
            <a:xfrm flipH="1" rot="2700000">
              <a:off x="7213414" y="3568135"/>
              <a:ext cx="608675" cy="1240988"/>
            </a:xfrm>
            <a:prstGeom prst="rect">
              <a:avLst/>
            </a:prstGeom>
            <a:noFill/>
            <a:ln>
              <a:noFill/>
            </a:ln>
          </p:spPr>
        </p:pic>
        <p:pic>
          <p:nvPicPr>
            <p:cNvPr id="225" name="Google Shape;225;p5"/>
            <p:cNvPicPr preferRelativeResize="0"/>
            <p:nvPr/>
          </p:nvPicPr>
          <p:blipFill rotWithShape="1">
            <a:blip r:embed="rId6">
              <a:alphaModFix/>
            </a:blip>
            <a:srcRect b="0" l="0" r="0" t="0"/>
            <a:stretch/>
          </p:blipFill>
          <p:spPr>
            <a:xfrm rot="5400000">
              <a:off x="5851198" y="3256747"/>
              <a:ext cx="1744587" cy="1863745"/>
            </a:xfrm>
            <a:prstGeom prst="rect">
              <a:avLst/>
            </a:prstGeom>
            <a:noFill/>
            <a:ln>
              <a:noFill/>
            </a:ln>
          </p:spPr>
        </p:pic>
      </p:grpSp>
      <p:sp>
        <p:nvSpPr>
          <p:cNvPr id="226" name="Google Shape;226;p5"/>
          <p:cNvSpPr txBox="1"/>
          <p:nvPr/>
        </p:nvSpPr>
        <p:spPr>
          <a:xfrm>
            <a:off x="330220" y="2756077"/>
            <a:ext cx="86658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Dataset URL and Download:</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The variable url is assigned the value of a GitHub URL: GitHub Repository.</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The code uses the requests.get() method to download the dataset from this URL.</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If the HTTP status code is 200 (indicating a successful download), the dataset is extracted.</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Dataset Extraction and Location:</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The dataset is extracted using ZipFile and saved to the /tmp directory.</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Data Loading and Information:</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The load_files() function is used to load the data from the specified directory.</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a:t>
            </a:r>
            <a:r>
              <a:rPr b="1" i="0" lang="en-US" sz="1200" u="sng" cap="none" strike="noStrike">
                <a:solidFill>
                  <a:schemeClr val="dk2"/>
                </a:solidFill>
              </a:rPr>
              <a:t>The code prints two pieces of information:</a:t>
            </a:r>
            <a:endParaRPr b="1"/>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total number of samples in the dataset (which is 4317).</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target names (categories) within the dataset, including ‘daisy’, ‘dandelion’, ‘rose’, ‘sunflower’, and ‘tulip’.</a:t>
            </a:r>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pic>
        <p:nvPicPr>
          <p:cNvPr descr="A screenshot of a computer program&#10;&#10;Description automatically generated" id="227" name="Google Shape;227;p5"/>
          <p:cNvPicPr preferRelativeResize="0"/>
          <p:nvPr/>
        </p:nvPicPr>
        <p:blipFill rotWithShape="1">
          <a:blip r:embed="rId7">
            <a:alphaModFix/>
          </a:blip>
          <a:srcRect b="0" l="0" r="0" t="0"/>
          <a:stretch/>
        </p:blipFill>
        <p:spPr>
          <a:xfrm>
            <a:off x="606480" y="1078186"/>
            <a:ext cx="4881457" cy="15051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a:latin typeface="Arial"/>
                <a:ea typeface="Arial"/>
                <a:cs typeface="Arial"/>
                <a:sym typeface="Arial"/>
              </a:rPr>
              <a:t>Data Processing and Exploring</a:t>
            </a:r>
            <a:endParaRPr b="1"/>
          </a:p>
        </p:txBody>
      </p:sp>
      <p:pic>
        <p:nvPicPr>
          <p:cNvPr descr="A screenshot of a computer code&#10;&#10;Description automatically generated" id="233" name="Google Shape;233;p6"/>
          <p:cNvPicPr preferRelativeResize="0"/>
          <p:nvPr/>
        </p:nvPicPr>
        <p:blipFill rotWithShape="1">
          <a:blip r:embed="rId3">
            <a:alphaModFix/>
          </a:blip>
          <a:srcRect b="0" l="0" r="0" t="0"/>
          <a:stretch/>
        </p:blipFill>
        <p:spPr>
          <a:xfrm>
            <a:off x="354910" y="2824480"/>
            <a:ext cx="2803733" cy="1981591"/>
          </a:xfrm>
          <a:prstGeom prst="rect">
            <a:avLst/>
          </a:prstGeom>
          <a:noFill/>
          <a:ln>
            <a:noFill/>
          </a:ln>
        </p:spPr>
      </p:pic>
      <p:pic>
        <p:nvPicPr>
          <p:cNvPr descr="A screenshot of a computer code&#10;&#10;Description automatically generated" id="234" name="Google Shape;234;p6"/>
          <p:cNvPicPr preferRelativeResize="0"/>
          <p:nvPr/>
        </p:nvPicPr>
        <p:blipFill rotWithShape="1">
          <a:blip r:embed="rId4">
            <a:alphaModFix/>
          </a:blip>
          <a:srcRect b="0" l="0" r="0" t="0"/>
          <a:stretch/>
        </p:blipFill>
        <p:spPr>
          <a:xfrm>
            <a:off x="354910" y="1331867"/>
            <a:ext cx="2803733" cy="1492613"/>
          </a:xfrm>
          <a:prstGeom prst="rect">
            <a:avLst/>
          </a:prstGeom>
          <a:noFill/>
          <a:ln>
            <a:noFill/>
          </a:ln>
        </p:spPr>
      </p:pic>
      <p:sp>
        <p:nvSpPr>
          <p:cNvPr id="235" name="Google Shape;235;p6"/>
          <p:cNvSpPr txBox="1"/>
          <p:nvPr/>
        </p:nvSpPr>
        <p:spPr>
          <a:xfrm>
            <a:off x="3332480" y="1544320"/>
            <a:ext cx="5171440" cy="30162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Data Files (X): </a:t>
            </a:r>
            <a:r>
              <a:rPr b="0" i="0" lang="en-US" sz="1200" u="none" cap="none" strike="noStrike">
                <a:solidFill>
                  <a:schemeClr val="dk2"/>
                </a:solidFill>
                <a:latin typeface="Arial"/>
                <a:ea typeface="Arial"/>
                <a:cs typeface="Arial"/>
                <a:sym typeface="Arial"/>
              </a:rPr>
              <a:t>An array X containing data filenames.</a:t>
            </a:r>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Target Labels (y): </a:t>
            </a:r>
            <a:r>
              <a:rPr b="0" i="0" lang="en-US" sz="1200" u="none" cap="none" strike="noStrike">
                <a:solidFill>
                  <a:schemeClr val="dk2"/>
                </a:solidFill>
                <a:latin typeface="Arial"/>
                <a:ea typeface="Arial"/>
                <a:cs typeface="Arial"/>
                <a:sym typeface="Arial"/>
              </a:rPr>
              <a:t> Defined an array y for target labels.</a:t>
            </a:r>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One-Hot Encoding: </a:t>
            </a:r>
            <a:r>
              <a:rPr b="0" i="0" lang="en-US" sz="1200" u="none" cap="none" strike="noStrike">
                <a:solidFill>
                  <a:schemeClr val="dk2"/>
                </a:solidFill>
                <a:latin typeface="Arial"/>
                <a:ea typeface="Arial"/>
                <a:cs typeface="Arial"/>
                <a:sym typeface="Arial"/>
              </a:rPr>
              <a:t>One-hot encoding is a technique used to represent categorical data numerically. Here We’ve applied one-hot encoding to the target labels (y). </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Here’s how it works: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First, we’ve reshaped y into a 2D array (y_reshaped) to prepare it for one-hot encoding.</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Next, we’ve used the OneHotEncoder to transform the categorical labels into binary vectors. Each category becomes a separate column, and the presence of a category is indicated by a 1 in that column.</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resulting one-hot encoded labels are stored in the array y_onehot.</a:t>
            </a:r>
            <a:endParaRPr/>
          </a:p>
        </p:txBody>
      </p:sp>
      <p:pic>
        <p:nvPicPr>
          <p:cNvPr id="236" name="Google Shape;236;p6"/>
          <p:cNvPicPr preferRelativeResize="0"/>
          <p:nvPr/>
        </p:nvPicPr>
        <p:blipFill rotWithShape="1">
          <a:blip r:embed="rId5">
            <a:alphaModFix/>
          </a:blip>
          <a:srcRect b="0" l="0" r="0" t="0"/>
          <a:stretch/>
        </p:blipFill>
        <p:spPr>
          <a:xfrm rot="-9429317">
            <a:off x="7901573" y="-106025"/>
            <a:ext cx="1204697" cy="186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a:latin typeface="Arial"/>
                <a:ea typeface="Arial"/>
                <a:cs typeface="Arial"/>
                <a:sym typeface="Arial"/>
              </a:rPr>
              <a:t>Data Processing and Exploring</a:t>
            </a:r>
            <a:endParaRPr b="1"/>
          </a:p>
        </p:txBody>
      </p:sp>
      <p:grpSp>
        <p:nvGrpSpPr>
          <p:cNvPr id="242" name="Google Shape;242;p7"/>
          <p:cNvGrpSpPr/>
          <p:nvPr/>
        </p:nvGrpSpPr>
        <p:grpSpPr>
          <a:xfrm>
            <a:off x="7022392" y="-310260"/>
            <a:ext cx="2558475" cy="2178441"/>
            <a:chOff x="7416112" y="-624295"/>
            <a:chExt cx="2558475" cy="2178441"/>
          </a:xfrm>
        </p:grpSpPr>
        <p:pic>
          <p:nvPicPr>
            <p:cNvPr id="243" name="Google Shape;243;p7"/>
            <p:cNvPicPr preferRelativeResize="0"/>
            <p:nvPr/>
          </p:nvPicPr>
          <p:blipFill rotWithShape="1">
            <a:blip r:embed="rId3">
              <a:alphaModFix/>
            </a:blip>
            <a:srcRect b="0" l="0" r="0" t="0"/>
            <a:stretch/>
          </p:blipFill>
          <p:spPr>
            <a:xfrm rot="-9375397">
              <a:off x="8411325" y="-450665"/>
              <a:ext cx="1247399" cy="1831182"/>
            </a:xfrm>
            <a:prstGeom prst="rect">
              <a:avLst/>
            </a:prstGeom>
            <a:noFill/>
            <a:ln>
              <a:noFill/>
            </a:ln>
          </p:spPr>
        </p:pic>
        <p:pic>
          <p:nvPicPr>
            <p:cNvPr id="244" name="Google Shape;244;p7"/>
            <p:cNvPicPr preferRelativeResize="0"/>
            <p:nvPr/>
          </p:nvPicPr>
          <p:blipFill rotWithShape="1">
            <a:blip r:embed="rId4">
              <a:alphaModFix/>
            </a:blip>
            <a:srcRect b="0" l="0" r="0" t="0"/>
            <a:stretch/>
          </p:blipFill>
          <p:spPr>
            <a:xfrm rot="-8100000">
              <a:off x="7822649" y="-361899"/>
              <a:ext cx="1216251" cy="1653648"/>
            </a:xfrm>
            <a:prstGeom prst="rect">
              <a:avLst/>
            </a:prstGeom>
            <a:noFill/>
            <a:ln>
              <a:noFill/>
            </a:ln>
          </p:spPr>
        </p:pic>
      </p:grpSp>
      <p:sp>
        <p:nvSpPr>
          <p:cNvPr id="245" name="Google Shape;245;p7"/>
          <p:cNvSpPr txBox="1"/>
          <p:nvPr/>
        </p:nvSpPr>
        <p:spPr>
          <a:xfrm>
            <a:off x="355600" y="2835176"/>
            <a:ext cx="8423113"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Finding Positions of .pyc or .py Files in X:</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list comprehension pos is created to find the indices of elements in the array X where the filenames end with either .pyc or .py.</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For each filename in X, the condition filename.endswith('.pyc') or filename.endswith('.py') checks if the filename matches either of these extensions.</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Removing Elements from X and y:</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We’ve used NumPy’s np.delete() function to remove elements from arrays ensuring that files with .pyc or .py extensions are excluded from further processing.</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Verification:</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To verify the update, we’ve printed the updated X (data files) and y (target labels) arrays.</a:t>
            </a:r>
            <a:endParaRPr/>
          </a:p>
          <a:p>
            <a:pPr indent="0" lvl="0" marL="0" marR="0" rtl="0" algn="l">
              <a:lnSpc>
                <a:spcPct val="100000"/>
              </a:lnSpc>
              <a:spcBef>
                <a:spcPts val="0"/>
              </a:spcBef>
              <a:spcAft>
                <a:spcPts val="0"/>
              </a:spcAft>
              <a:buNone/>
            </a:pPr>
            <a:br>
              <a:rPr b="0" i="0" lang="en-US" sz="1200" u="none" cap="none" strike="noStrike">
                <a:solidFill>
                  <a:schemeClr val="dk2"/>
                </a:solidFill>
                <a:latin typeface="Arial"/>
                <a:ea typeface="Arial"/>
                <a:cs typeface="Arial"/>
                <a:sym typeface="Arial"/>
              </a:rPr>
            </a:br>
            <a:endParaRPr b="0" i="0" sz="1200" u="none" cap="none" strike="noStrike">
              <a:solidFill>
                <a:schemeClr val="dk2"/>
              </a:solidFill>
              <a:latin typeface="Arial"/>
              <a:ea typeface="Arial"/>
              <a:cs typeface="Arial"/>
              <a:sym typeface="Arial"/>
            </a:endParaRPr>
          </a:p>
        </p:txBody>
      </p:sp>
      <p:pic>
        <p:nvPicPr>
          <p:cNvPr descr="A screen shot of a computer code&#10;&#10;Description automatically generated" id="246" name="Google Shape;246;p7"/>
          <p:cNvPicPr preferRelativeResize="0"/>
          <p:nvPr/>
        </p:nvPicPr>
        <p:blipFill rotWithShape="1">
          <a:blip r:embed="rId5">
            <a:alphaModFix/>
          </a:blip>
          <a:srcRect b="0" l="0" r="0" t="0"/>
          <a:stretch/>
        </p:blipFill>
        <p:spPr>
          <a:xfrm>
            <a:off x="355600" y="1264649"/>
            <a:ext cx="5781040" cy="13220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b="1" lang="en-US"/>
              <a:t>Data Processing and Exploring</a:t>
            </a:r>
            <a:endParaRPr b="1"/>
          </a:p>
        </p:txBody>
      </p:sp>
      <p:pic>
        <p:nvPicPr>
          <p:cNvPr descr="A screenshot of a computer code&#10;&#10;Description automatically generated" id="252" name="Google Shape;252;p8"/>
          <p:cNvPicPr preferRelativeResize="0"/>
          <p:nvPr/>
        </p:nvPicPr>
        <p:blipFill rotWithShape="1">
          <a:blip r:embed="rId3">
            <a:alphaModFix/>
          </a:blip>
          <a:srcRect b="0" l="0" r="0" t="0"/>
          <a:stretch/>
        </p:blipFill>
        <p:spPr>
          <a:xfrm>
            <a:off x="5514099" y="2832536"/>
            <a:ext cx="3289269" cy="1977472"/>
          </a:xfrm>
          <a:prstGeom prst="rect">
            <a:avLst/>
          </a:prstGeom>
          <a:noFill/>
          <a:ln>
            <a:noFill/>
          </a:ln>
        </p:spPr>
      </p:pic>
      <p:pic>
        <p:nvPicPr>
          <p:cNvPr descr="A screenshot of a computer code&#10;&#10;Description automatically generated" id="253" name="Google Shape;253;p8"/>
          <p:cNvPicPr preferRelativeResize="0"/>
          <p:nvPr/>
        </p:nvPicPr>
        <p:blipFill rotWithShape="1">
          <a:blip r:embed="rId4">
            <a:alphaModFix/>
          </a:blip>
          <a:srcRect b="0" l="0" r="0" t="0"/>
          <a:stretch/>
        </p:blipFill>
        <p:spPr>
          <a:xfrm>
            <a:off x="405630" y="1112200"/>
            <a:ext cx="3062997" cy="1720336"/>
          </a:xfrm>
          <a:prstGeom prst="rect">
            <a:avLst/>
          </a:prstGeom>
          <a:noFill/>
          <a:ln>
            <a:noFill/>
          </a:ln>
        </p:spPr>
      </p:pic>
      <p:sp>
        <p:nvSpPr>
          <p:cNvPr id="254" name="Google Shape;254;p8"/>
          <p:cNvSpPr txBox="1"/>
          <p:nvPr/>
        </p:nvSpPr>
        <p:spPr>
          <a:xfrm>
            <a:off x="3688080" y="1112200"/>
            <a:ext cx="473456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code converts images to arrays using TensorFlow’s img to_array and load_img functions.</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Input</a:t>
            </a:r>
            <a:r>
              <a:rPr b="0" i="0" lang="en-US" sz="1200" u="none" cap="none" strike="noStrike">
                <a:solidFill>
                  <a:schemeClr val="dk2"/>
                </a:solidFill>
                <a:latin typeface="Arial"/>
                <a:ea typeface="Arial"/>
                <a:cs typeface="Arial"/>
                <a:sym typeface="Arial"/>
              </a:rPr>
              <a:t>: A list of file paths containing images.</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Output</a:t>
            </a:r>
            <a:r>
              <a:rPr b="0" i="0" lang="en-US" sz="1200" u="none" cap="none" strike="noStrike">
                <a:solidFill>
                  <a:schemeClr val="dk2"/>
                </a:solidFill>
                <a:latin typeface="Arial"/>
                <a:ea typeface="Arial"/>
                <a:cs typeface="Arial"/>
                <a:sym typeface="Arial"/>
              </a:rPr>
              <a:t>: An array X containing the converted image data.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The shape of training data we received as (4317, 150, 150, 3)</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4317 is the number of training items or files</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(150,150) is the target size or image size provided while loading image</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3 refers to the depth for colored images ( RGB channels )</a:t>
            </a:r>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55" name="Google Shape;255;p8"/>
          <p:cNvSpPr txBox="1"/>
          <p:nvPr/>
        </p:nvSpPr>
        <p:spPr>
          <a:xfrm>
            <a:off x="405616" y="3130037"/>
            <a:ext cx="49074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a:t>
            </a:r>
            <a:r>
              <a:rPr b="1" i="0" lang="en-US" sz="1200" u="none" cap="none" strike="noStrike">
                <a:solidFill>
                  <a:schemeClr val="dk2"/>
                </a:solidFill>
                <a:latin typeface="Arial"/>
                <a:ea typeface="Arial"/>
                <a:cs typeface="Arial"/>
                <a:sym typeface="Arial"/>
              </a:rPr>
              <a:t>Data Type and Range </a:t>
            </a:r>
            <a:r>
              <a:rPr b="0" i="0" lang="en-US" sz="1200" u="none" cap="none" strike="noStrike">
                <a:solidFill>
                  <a:schemeClr val="dk2"/>
                </a:solidFill>
                <a:latin typeface="Arial"/>
                <a:ea typeface="Arial"/>
                <a:cs typeface="Arial"/>
                <a:sym typeface="Arial"/>
              </a:rPr>
              <a:t>for checking the data type of X (which should be an array of image data) and the minimum and maximum values within that array.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 </a:t>
            </a:r>
            <a:r>
              <a:rPr b="1" i="0" lang="en-US" sz="1200" u="none" cap="none" strike="noStrike">
                <a:solidFill>
                  <a:schemeClr val="dk2"/>
                </a:solidFill>
                <a:latin typeface="Arial"/>
                <a:ea typeface="Arial"/>
                <a:cs typeface="Arial"/>
                <a:sym typeface="Arial"/>
              </a:rPr>
              <a:t>Label Indexing </a:t>
            </a:r>
            <a:r>
              <a:rPr b="0" i="0" lang="en-US" sz="1200" u="none" cap="none" strike="noStrike">
                <a:solidFill>
                  <a:schemeClr val="dk2"/>
                </a:solidFill>
                <a:latin typeface="Arial"/>
                <a:ea typeface="Arial"/>
                <a:cs typeface="Arial"/>
                <a:sym typeface="Arial"/>
              </a:rPr>
              <a:t>printing the first five labels to verify their correctness.</a:t>
            </a:r>
            <a:endParaRPr/>
          </a:p>
          <a:p>
            <a:pPr indent="0" lvl="0" marL="0" marR="0" rtl="0" algn="l">
              <a:lnSpc>
                <a:spcPct val="100000"/>
              </a:lnSpc>
              <a:spcBef>
                <a:spcPts val="0"/>
              </a:spcBef>
              <a:spcAft>
                <a:spcPts val="0"/>
              </a:spcAft>
              <a:buNone/>
            </a:pPr>
            <a:r>
              <a:rPr b="1" i="0" lang="en-US" sz="1200" u="none" cap="none" strike="noStrike">
                <a:solidFill>
                  <a:schemeClr val="dk2"/>
                </a:solidFill>
                <a:latin typeface="Arial"/>
                <a:ea typeface="Arial"/>
                <a:cs typeface="Arial"/>
                <a:sym typeface="Arial"/>
              </a:rPr>
              <a:t>- Image Shape for </a:t>
            </a:r>
            <a:r>
              <a:rPr b="0" i="0" lang="en-US" sz="1200" u="none" cap="none" strike="noStrike">
                <a:solidFill>
                  <a:schemeClr val="dk2"/>
                </a:solidFill>
                <a:latin typeface="Arial"/>
                <a:ea typeface="Arial"/>
                <a:cs typeface="Arial"/>
                <a:sym typeface="Arial"/>
              </a:rPr>
              <a:t>creating a 1x5 grid of subplots to visualize the first five images.</a:t>
            </a:r>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p:txBody>
      </p:sp>
      <p:grpSp>
        <p:nvGrpSpPr>
          <p:cNvPr id="256" name="Google Shape;256;p8"/>
          <p:cNvGrpSpPr/>
          <p:nvPr/>
        </p:nvGrpSpPr>
        <p:grpSpPr>
          <a:xfrm rot="-9180479">
            <a:off x="7271027" y="-454409"/>
            <a:ext cx="2160989" cy="2406018"/>
            <a:chOff x="-469893" y="3539961"/>
            <a:chExt cx="2160989" cy="2406018"/>
          </a:xfrm>
        </p:grpSpPr>
        <p:pic>
          <p:nvPicPr>
            <p:cNvPr id="257" name="Google Shape;257;p8"/>
            <p:cNvPicPr preferRelativeResize="0"/>
            <p:nvPr/>
          </p:nvPicPr>
          <p:blipFill rotWithShape="1">
            <a:blip r:embed="rId5">
              <a:alphaModFix/>
            </a:blip>
            <a:srcRect b="0" l="0" r="0" t="0"/>
            <a:stretch/>
          </p:blipFill>
          <p:spPr>
            <a:xfrm rot="937890">
              <a:off x="-253828" y="3659629"/>
              <a:ext cx="1129662" cy="1758817"/>
            </a:xfrm>
            <a:prstGeom prst="rect">
              <a:avLst/>
            </a:prstGeom>
            <a:noFill/>
            <a:ln>
              <a:noFill/>
            </a:ln>
          </p:spPr>
        </p:pic>
        <p:pic>
          <p:nvPicPr>
            <p:cNvPr id="258" name="Google Shape;258;p8"/>
            <p:cNvPicPr preferRelativeResize="0"/>
            <p:nvPr/>
          </p:nvPicPr>
          <p:blipFill rotWithShape="1">
            <a:blip r:embed="rId6">
              <a:alphaModFix/>
            </a:blip>
            <a:srcRect b="0" l="0" r="0" t="0"/>
            <a:stretch/>
          </p:blipFill>
          <p:spPr>
            <a:xfrm rot="1423916">
              <a:off x="-8256" y="4053918"/>
              <a:ext cx="1313358" cy="1699637"/>
            </a:xfrm>
            <a:prstGeom prst="rect">
              <a:avLst/>
            </a:prstGeom>
            <a:noFill/>
            <a:ln>
              <a:noFill/>
            </a:ln>
          </p:spPr>
        </p:pic>
        <p:pic>
          <p:nvPicPr>
            <p:cNvPr id="259" name="Google Shape;259;p8"/>
            <p:cNvPicPr preferRelativeResize="0"/>
            <p:nvPr/>
          </p:nvPicPr>
          <p:blipFill rotWithShape="1">
            <a:blip r:embed="rId7">
              <a:alphaModFix/>
            </a:blip>
            <a:srcRect b="0" l="0" r="0" t="0"/>
            <a:stretch/>
          </p:blipFill>
          <p:spPr>
            <a:xfrm rot="3209020">
              <a:off x="777148" y="4430623"/>
              <a:ext cx="612893" cy="1057996"/>
            </a:xfrm>
            <a:prstGeom prst="rect">
              <a:avLst/>
            </a:prstGeom>
            <a:noFill/>
            <a:ln>
              <a:noFill/>
            </a:ln>
          </p:spPr>
        </p:pic>
      </p:grpSp>
      <p:sp>
        <p:nvSpPr>
          <p:cNvPr id="260" name="Google Shape;260;p8"/>
          <p:cNvSpPr/>
          <p:nvPr/>
        </p:nvSpPr>
        <p:spPr>
          <a:xfrm>
            <a:off x="3031375" y="1466450"/>
            <a:ext cx="700500" cy="2628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T Sans"/>
              <a:ea typeface="PT Sans"/>
              <a:cs typeface="PT Sans"/>
              <a:sym typeface="PT Sans"/>
            </a:endParaRPr>
          </a:p>
        </p:txBody>
      </p:sp>
      <p:sp>
        <p:nvSpPr>
          <p:cNvPr id="261" name="Google Shape;261;p8"/>
          <p:cNvSpPr/>
          <p:nvPr/>
        </p:nvSpPr>
        <p:spPr>
          <a:xfrm>
            <a:off x="4759650" y="3643425"/>
            <a:ext cx="700500" cy="2628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T Sans"/>
              <a:ea typeface="PT Sans"/>
              <a:cs typeface="PT Sans"/>
              <a:sym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9"/>
          <p:cNvPicPr preferRelativeResize="0"/>
          <p:nvPr/>
        </p:nvPicPr>
        <p:blipFill rotWithShape="1">
          <a:blip r:embed="rId3">
            <a:alphaModFix/>
          </a:blip>
          <a:srcRect b="7684" l="0" r="0" t="7676"/>
          <a:stretch/>
        </p:blipFill>
        <p:spPr>
          <a:xfrm>
            <a:off x="-3" y="0"/>
            <a:ext cx="9144003" cy="5158502"/>
          </a:xfrm>
          <a:prstGeom prst="rect">
            <a:avLst/>
          </a:prstGeom>
          <a:noFill/>
          <a:ln>
            <a:noFill/>
          </a:ln>
        </p:spPr>
      </p:pic>
      <p:pic>
        <p:nvPicPr>
          <p:cNvPr descr="A collage of pictures of flowers&#10;&#10;Description automatically generated" id="267" name="Google Shape;267;p9"/>
          <p:cNvPicPr preferRelativeResize="0"/>
          <p:nvPr/>
        </p:nvPicPr>
        <p:blipFill rotWithShape="1">
          <a:blip r:embed="rId4">
            <a:alphaModFix/>
          </a:blip>
          <a:srcRect b="0" l="0" r="0" t="0"/>
          <a:stretch/>
        </p:blipFill>
        <p:spPr>
          <a:xfrm>
            <a:off x="335280" y="1747520"/>
            <a:ext cx="8463280" cy="2976880"/>
          </a:xfrm>
          <a:prstGeom prst="rect">
            <a:avLst/>
          </a:prstGeom>
          <a:noFill/>
          <a:ln>
            <a:noFill/>
          </a:ln>
        </p:spPr>
      </p:pic>
      <p:sp>
        <p:nvSpPr>
          <p:cNvPr id="268" name="Google Shape;268;p9"/>
          <p:cNvSpPr txBox="1"/>
          <p:nvPr/>
        </p:nvSpPr>
        <p:spPr>
          <a:xfrm>
            <a:off x="690875" y="731525"/>
            <a:ext cx="8348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rPr>
              <a:t>Some Beautiful Flower Images (Sample Data)</a:t>
            </a:r>
            <a:endParaRPr b="1">
              <a:solidFill>
                <a:srgbClr val="FF0000"/>
              </a:solidFill>
            </a:endParaRPr>
          </a:p>
        </p:txBody>
      </p:sp>
      <p:sp>
        <p:nvSpPr>
          <p:cNvPr id="269" name="Google Shape;269;p9"/>
          <p:cNvSpPr txBox="1"/>
          <p:nvPr/>
        </p:nvSpPr>
        <p:spPr>
          <a:xfrm>
            <a:off x="580000" y="4826125"/>
            <a:ext cx="74637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US" sz="1200">
                <a:solidFill>
                  <a:schemeClr val="dk1"/>
                </a:solidFill>
              </a:rPr>
              <a:t>Each subplot displays an image from X (converted to uint8 for display) along with its corresponding label.</a:t>
            </a:r>
            <a:endParaRPr>
              <a:solidFill>
                <a:schemeClr val="dk1"/>
              </a:solidFill>
            </a:endParaRPr>
          </a:p>
          <a:p>
            <a:pPr indent="0" lvl="0" marL="0" rtl="0" algn="l">
              <a:spcBef>
                <a:spcPts val="0"/>
              </a:spcBef>
              <a:spcAft>
                <a:spcPts val="0"/>
              </a:spcAft>
              <a:buNone/>
            </a:pPr>
            <a:r>
              <a:t/>
            </a:r>
            <a:endParaRPr sz="1200">
              <a:solidFill>
                <a:srgbClr val="19191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eautiful Watercolor Floral Portfolio by Slidesgo">
  <a:themeElements>
    <a:clrScheme name="Simple Light">
      <a:dk1>
        <a:srgbClr val="272624"/>
      </a:dk1>
      <a:lt1>
        <a:srgbClr val="FFF5F1"/>
      </a:lt1>
      <a:dk2>
        <a:srgbClr val="75563A"/>
      </a:dk2>
      <a:lt2>
        <a:srgbClr val="D82A21"/>
      </a:lt2>
      <a:accent1>
        <a:srgbClr val="FFA282"/>
      </a:accent1>
      <a:accent2>
        <a:srgbClr val="F3C34F"/>
      </a:accent2>
      <a:accent3>
        <a:srgbClr val="C69ECA"/>
      </a:accent3>
      <a:accent4>
        <a:srgbClr val="78A01C"/>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